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2" r:id="rId2"/>
    <p:sldMasterId id="2147483714" r:id="rId3"/>
    <p:sldMasterId id="2147483729" r:id="rId4"/>
    <p:sldMasterId id="2147483852" r:id="rId5"/>
    <p:sldMasterId id="2147483931" r:id="rId6"/>
    <p:sldMasterId id="2147483867" r:id="rId7"/>
  </p:sldMasterIdLst>
  <p:notesMasterIdLst>
    <p:notesMasterId r:id="rId31"/>
  </p:notesMasterIdLst>
  <p:handoutMasterIdLst>
    <p:handoutMasterId r:id="rId32"/>
  </p:handoutMasterIdLst>
  <p:sldIdLst>
    <p:sldId id="274" r:id="rId8"/>
    <p:sldId id="275" r:id="rId9"/>
    <p:sldId id="277" r:id="rId10"/>
    <p:sldId id="278" r:id="rId11"/>
    <p:sldId id="286" r:id="rId12"/>
    <p:sldId id="281" r:id="rId13"/>
    <p:sldId id="285" r:id="rId14"/>
    <p:sldId id="288" r:id="rId15"/>
    <p:sldId id="287" r:id="rId16"/>
    <p:sldId id="289" r:id="rId17"/>
    <p:sldId id="290" r:id="rId18"/>
    <p:sldId id="2716" r:id="rId19"/>
    <p:sldId id="291" r:id="rId20"/>
    <p:sldId id="2724" r:id="rId21"/>
    <p:sldId id="2717" r:id="rId22"/>
    <p:sldId id="2723" r:id="rId23"/>
    <p:sldId id="2722" r:id="rId24"/>
    <p:sldId id="2734" r:id="rId25"/>
    <p:sldId id="2720" r:id="rId26"/>
    <p:sldId id="2721" r:id="rId27"/>
    <p:sldId id="2733" r:id="rId28"/>
    <p:sldId id="2727" r:id="rId29"/>
    <p:sldId id="2728" r:id="rId3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647" userDrawn="1">
          <p15:clr>
            <a:srgbClr val="A4A3A4"/>
          </p15:clr>
        </p15:guide>
        <p15:guide id="4" orient="horz" pos="100" userDrawn="1">
          <p15:clr>
            <a:srgbClr val="A4A3A4"/>
          </p15:clr>
        </p15:guide>
        <p15:guide id="5" orient="horz" pos="31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A4A"/>
    <a:srgbClr val="E41F17"/>
    <a:srgbClr val="00778D"/>
    <a:srgbClr val="E94A38"/>
    <a:srgbClr val="7F1810"/>
    <a:srgbClr val="EDEDED"/>
    <a:srgbClr val="1E8BC3"/>
    <a:srgbClr val="E93966"/>
    <a:srgbClr val="9A98BD"/>
    <a:srgbClr val="E57C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73" autoAdjust="0"/>
    <p:restoredTop sz="94291"/>
  </p:normalViewPr>
  <p:slideViewPr>
    <p:cSldViewPr snapToGrid="0" snapToObjects="1" showGuides="1">
      <p:cViewPr varScale="1">
        <p:scale>
          <a:sx n="160" d="100"/>
          <a:sy n="160" d="100"/>
        </p:scale>
        <p:origin x="1099" y="110"/>
      </p:cViewPr>
      <p:guideLst>
        <p:guide pos="5647"/>
        <p:guide orient="horz" pos="100"/>
        <p:guide orient="horz" pos="3140"/>
      </p:guideLst>
    </p:cSldViewPr>
  </p:slideViewPr>
  <p:outlineViewPr>
    <p:cViewPr>
      <p:scale>
        <a:sx n="33" d="100"/>
        <a:sy n="33" d="100"/>
      </p:scale>
      <p:origin x="0" y="-31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15" d="100"/>
          <a:sy n="115" d="100"/>
        </p:scale>
        <p:origin x="251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272961-C260-B74C-A5E3-055C37CC3F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48B5B4-9FE0-F048-8B21-1FBB5E0D30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3BFE4-BB6F-6549-A9D6-E8CF80E18BF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DF0446-6A91-C748-8F91-0D88CD292D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86B5C-5EC2-9145-8B80-E8BDD51DE8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6F862-C1FB-4045-A782-2779DA3B4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40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6T20:27:33.518"/>
    </inkml:context>
    <inkml:brush xml:id="br0">
      <inkml:brushProperty name="width" value="0.035" units="cm"/>
      <inkml:brushProperty name="height" value="0.035" units="cm"/>
      <inkml:brushProperty name="color" value="#FF0000"/>
    </inkml:brush>
  </inkml:definitions>
  <inkml:trace contextRef="#ctx0" brushRef="#br0">1 359 24575,'1'-5'0,"3"-7"0,2-8 0,0-9 0,1-9 0,-1-3 0,0 3 0,-2 5 0,1 8 0,-1 7 0,0 1 0,1 3 0,-1 2 0,-1 1 0,-2 3 0,1 2 0,-1 0 0,0 1 0,0-1 0,-1 1 0,1 1 0,1 1 0,2 1 0,10 2 0,12 2 0,16 4 0,15 6 0,7 3 0,-1 1 0,-8-3 0,-12-4 0,-11-3 0,-6-5 0,-5 0 0,-2-1 0,-3 0 0,-2 0 0,-1 0 0,-3 1 0,-1 0 0,-3 0 0,-1-1 0,-1 1 0,0-1 0,3 0 0,3 0 0,7 0 0,7 0 0,7 0 0,2 0 0,-5 0 0,-9 1 0,-11 6 0,-5 5 0,-3 8 0,1 6 0,0 0 0,2-1 0,0-4 0,0-4 0,0-4 0,-1-4 0,-1-2 0,1-2 0,-1 1 0,0 0 0,0 1 0,-2-2 0,0 0 0,-1 0 0,0 0 0,0-1 0,-1 0 0,0 1 0,0-1 0,1 2 0,1-4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6T20:27:53.934"/>
    </inkml:context>
    <inkml:brush xml:id="br0">
      <inkml:brushProperty name="width" value="0.035" units="cm"/>
      <inkml:brushProperty name="height" value="0.035" units="cm"/>
      <inkml:brushProperty name="color" value="#92D050"/>
    </inkml:brush>
  </inkml:definitions>
  <inkml:trace contextRef="#ctx0" brushRef="#br0">1 603 24575,'2'-8'0,"-1"-1"0,1-9 0,0-6 0,1-3 0,0-5 0,-2-3 0,-1-2 0,0-1 0,0 5 0,0 6 0,0 7 0,0 3 0,0 1 0,0 1 0,0 1 0,0 2 0,0 1 0,0 1 0,0 1 0,1-1 0,2 0 0,0-2 0,0 0 0,0 2 0,-1 1 0,0 2 0,-1 2 0,0 0 0,-1 0 0,0 0 0,0-2 0,0-1 0,1-2 0,0-4 0,1 0 0,0-1 0,-1 3 0,1 2 0,0 4 0,1 3 0,4 2 0,8 1 0,20-1 0,19 1 0,12 1 0,6 1 0,-8 1 0,-9-1 0,-9-1 0,-9-1 0,-9 0 0,-5 0 0,-7 0 0,-2 0 0,2 0 0,8 0 0,7 0 0,6 0 0,-2 0 0,-9-1 0,-6 0 0,-5 0 0,-2 0 0,-1 1 0,-2-1 0,-2 0 0,-3 0 0,-1 1 0,0-1 0,1 1 0,0 0 0,0 0 0,0 0 0,0 0 0,-1 0 0,1 0 0,0 2 0,0 3 0,1 3 0,-1 1 0,-1 1 0,0 0 0,-2 1 0,1-2 0,-1 0 0,-1-1 0,-1-1 0,1 1 0,0-2 0,0 1 0,1 1 0,-2-4 0,1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6T20:27:58.0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1020 24575,'6'-1'0,"1"-3"0,4-8 0,5-17 0,5-24 0,3-23 0,-4-18 0,-8-4 0,-7-1 0,-4 8 0,-1 7 0,0 5 0,0 9 0,0 9 0,0 13 0,0 12 0,-1 8 0,-1 5 0,1 6 0,1 5 0,5 8 0,11 6 0,16 4 0,23 4 0,26 0 0,16-3 0,-44-4 0,-1-1 0,46 1 0,-12-2 0,-12-1 0,-3 0 0,3 0 0,3 0 0,3 0 0,0 0 0,-2 0 0,3 0 0,-1 0 0,-2 0 0,-3 0 0,-5 0 0,-1 0 0,2 0 0,0 0 0,-5 0 0,-6 0 0,-11 1 0,-3 1 0,13 0 0,7-1 0,9 1 0,6 1 0,-12-1 0,-10 1 0,-14-1 0,-16 1 0,-6-1 0,-1 1 0,3-1 0,2 0 0,1 0 0,-4-1 0,-6-1 0,-6 0 0,-3 0 0,0 0 0,1 0 0,3 0 0,1 0 0,-1 0 0,-1 0 0,-2 0 0,-3 0 0,1 0 0,0 0 0,3 2 0,4 1 0,1-1 0,-3 0 0,-2-1 0,-3 0 0,-2-1 0,0 1 0,-1 1 0,0 4 0,1 4 0,-1 4 0,0 5 0,0 3 0,-2 2 0,0 1 0,0-2 0,-2-5 0,0-5 0,-1-5 0,0-1 0,0-2 0,0 1 0,1 0 0,-1 0 0,1 0 0,0 0 0,0 1 0,-1 0 0,1-1 0,0-1 0,0 0 0,1 2 0,-1-2 0,1 1 0,0-2 0,-1-1 0,0 0 0,-1-2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6T20:27:59.9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52 326 24575,'-1'-10'0,"-2"-3"0,-2-5 0,0 0 0,0 0 0,0 3 0,2 2 0,1 1 0,1 0 0,0 1 0,0-2 0,-1 1 0,0 0 0,1-1 0,0 0 0,0 2 0,0 4 0,0 1 0,0 0 0,0 0 0,-1 0 0,1-2 0,0 0 0,1 0 0,-1 0 0,0 1 0,0 1 0,0-1 0,1 0 0,0 0 0,0 1 0,0 1 0,0 3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7T12:11:39.326"/>
    </inkml:context>
    <inkml:brush xml:id="br0">
      <inkml:brushProperty name="width" value="0.035" units="cm"/>
      <inkml:brushProperty name="height" value="0.035" units="cm"/>
      <inkml:brushProperty name="color" value="#00B0F0"/>
    </inkml:brush>
  </inkml:definitions>
  <inkml:trace contextRef="#ctx0" brushRef="#br0">1 696 24575,'0'-6'0,"0"-2"0,0 0 0,0-3 0,0 3 0,0-1 0,0 0 0,0-3 0,0-3 0,0-1 0,1-3 0,1 2 0,-1-1 0,0 2 0,-1 0 0,0 1 0,0 2 0,0 0 0,0 1 0,0-1 0,0 0 0,0 0 0,0-1 0,0 0 0,0 0 0,0-1 0,0 3 0,0-2 0,0 0 0,0 0 0,0-1 0,0 1 0,0 0 0,0 2 0,0 1 0,0 2 0,0 2 0,0-1 0,0 0 0,0-2 0,0-2 0,0-2 0,0-1 0,0-2 0,0-3 0,0 0 0,0 2 0,0 3 0,0 5 0,0 3 0,0 1 0,0 2 0,0-1 0,0 0 0,0 0 0,1-1 0,3 2 0,5 0 0,3 0 0,4 1 0,1 1 0,0 1 0,0 1 0,1 0 0,1 0 0,3 0 0,5 0 0,6 0 0,5 0 0,5 0 0,-1 0 0,-4 0 0,-2 0 0,-3 1 0,3 1 0,3 0 0,-2-1 0,2 1 0,-3 1 0,-2 0 0,2 1 0,2-2 0,8 0 0,0 0 0,-7 0 0,-9 0 0,-14-2 0,-7 1 0,-6 2 0,-5 2 0,-2 6 0,2 2 0,0-1 0,0 2 0,1-1 0,-1 2 0,0 0 0,1 2 0,0 4 0,1 1 0,0-1 0,0-9 0,0-7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7T12:11:45.842"/>
    </inkml:context>
    <inkml:brush xml:id="br0">
      <inkml:brushProperty name="width" value="0.035" units="cm"/>
      <inkml:brushProperty name="height" value="0.035" units="cm"/>
      <inkml:brushProperty name="color" value="#00B0F0"/>
    </inkml:brush>
  </inkml:definitions>
  <inkml:trace contextRef="#ctx0" brushRef="#br0">1 1063 24575,'2'-11'0,"1"-4"0,0-3 0,1-5 0,0-2 0,0 3 0,-2-2 0,-2-1 0,0-2 0,1-6 0,2-5 0,0 0 0,0-2 0,0 6 0,-1 4 0,1 6 0,1 5 0,-2 0 0,-1 0 0,0-6 0,-1-7 0,0-4 0,0 0 0,1 4 0,1 5 0,-1 5 0,1 0 0,-2 0 0,0 2 0,0-4 0,0 1 0,0 2 0,0 1 0,0 5 0,0 4 0,0 1 0,0 3 0,0-3 0,-1-1 0,-2-3 0,0-2 0,-2-3 0,-1-2 0,2 1 0,1 1 0,2 6 0,0 1 0,1 4 0,1 2 0,2 3 0,5 2 0,8 0 0,16 4 0,17-1 0,2 1 0,-3 1 0,-11-2 0,-7 0 0,5 0 0,4 0 0,4 0 0,3-1 0,5-1 0,-2 0 0,4 0 0,-4 0 0,-9 0 0,-9 0 0,-11 0 0,-5 0 0,-2 0 0,-2 0 0,0 0 0,1 0 0,1 0 0,-2 1 0,-1 0 0,0 0 0,1 0 0,5 0 0,1-1 0,-1 0 0,-4 0 0,-3 0 0,-3 0 0,0 0 0,-1 0 0,1 0 0,-1 0 0,0 0 0,1 0 0,1 1 0,-1 0 0,0 0 0,-1 0 0,-1-1 0,1 0 0,0 0 0,-1 0 0,0 1 0,0 2 0,-1 0 0,-2 3 0,0 0 0,0 2 0,-1 1 0,0 1 0,0 2 0,0 0 0,0 1 0,1 1 0,1 0 0,1 1 0,1 1 0,0 2 0,0 2 0,1 3 0,0-1 0,-1-2 0,0-5 0,-1-2 0,0-3 0,-1-1 0,0-2 0,0-2 0,0-1 0,0 0 0,0 1 0,-1 1 0,-1-1 0,1 0 0,0 0 0,1-1 0,-1 1 0,0 0 0,0 0 0,1 0 0,-1-1 0,0 1 0,0 0 0,1 1 0,-1 1 0,-1 0 0,0 0 0,0 0 0,0 0 0,1 1 0,0 0 0,1-2 0,-1 0 0,1 0 0,-1 2 0,0-3 0,-1-1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7T12:12:00.3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1592 24575,'2'-23'0,"-1"2"0,0-9 0,-3 10 0,1 0 0,0 5 0,1 1 0,0 0 0,0 1 0,0-1 0,0 0 0,0 0 0,0 2 0,0 0 0,0 1 0,0-1 0,0-3 0,0-1 0,0-3 0,0-2 0,0 2 0,0-1 0,2 0 0,-1-2 0,0 0 0,-1 0 0,0 0 0,0-3 0,1 1 0,0-3 0,1 1 0,0-2 0,-1 2 0,-1 1 0,0-8 0,0-2 0,0-8 0,0 2 0,0 8 0,0 3 0,0 5 0,0 2 0,0 2 0,0 1 0,-2 1 0,0-2 0,1-1 0,-2 2 0,1-1 0,-1 2 0,1 1 0,0 0 0,2 1 0,-1-2 0,-1 0 0,1 2 0,-1 1 0,1 1 0,-1 4 0,1 1 0,1 1 0,0 0 0,0-2 0,0 0 0,0 1 0,0 0 0,0 0 0,0-1 0,0-1 0,0 1 0,0 0 0,0 0 0,0 2 0,0 0 0,0 0 0,0-1 0,0 1 0,0 0 0,1 1 0,2 0 0,0 2 0,2 3 0,-1 1 0,0 0 0,-1-2 0,-2-1 0,-1 1 0,0-2 0,0 0 0,0-1 0,0 0 0,0 1 0,1-1 0,0 0 0,0 1 0,0 1 0,0-1 0,-1 1 0,0-1 0,0 0 0,0-2 0,0 1 0,0 0 0,0 0 0,1 0 0,1 1 0,6 3 0,9 6 0,13 5 0,17 4 0,18 5 0,16-3 0,9 1 0,2-3 0,-13-4 0,-14 1 0,-11 0 0,-5 0 0,14 4 0,11 1 0,15 1 0,-39-7 0,1 0 0,39 4 0,-13-1 0,-22-3 0,-20-3 0,-10-1 0,-7-1 0,-2 0 0,2 1 0,7 0 0,11 3 0,5 1 0,-4 0 0,-12-2 0,-13-4 0,-6 0 0,4-1 0,5 1 0,4 1 0,-1 1 0,1 0 0,-2-2 0,-1-1 0,-2-1 0,-3 0 0,1 0 0,2 1 0,2 1 0,1-1 0,-2 0 0,-4 0 0,-1 0 0,-1 1 0,-1 0 0,-1 0 0,-1 2 0,-2 2 0,1 1 0,0 1 0,-2-2 0,0-1 0,-2-1 0,-1 0 0,1 1 0,-1 2 0,2 1 0,0 1 0,1 3 0,-1 1 0,2 2 0,0 0 0,1 0 0,0 2 0,0 3 0,2 4 0,2 4 0,1 3 0,2 2 0,0-2 0,-1-2 0,0-1 0,0-1 0,1 3 0,1 3 0,1 0 0,-3-4 0,-1-3 0,-3-5 0,-2-3 0,-1-5 0,0-2 0,-1-2 0,0-1 0,-1 0 0,1 1 0,-1 0 0,0 0 0,-1-1 0,1 6 0,-1-2 0,1 6 0,-2-6 0,0 0 0,0-2 0,0-1 0,0-1 0,0 0 0,0-1 0,0-4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7T12:12:02.9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1 24575,'2'5'0,"0"1"0,-1 1 0,-1 3 0,0 0 0,0 0 0,0 2 0,0 0 0,-1 1 0,-1 2 0,1-1 0,0 2 0,0 1 0,-1 1 0,-2 0 0,0-3 0,2 0 0,0 1 0,0 3 0,1 2 0,-1 4 0,0-2 0,2-3 0,0-3 0,0-6 0,0-3 0,0-3 0,0 1 0,0-1 0,0 2 0,0 0 0,0-1 0,0 2 0,0-1 0,-2-1 0,1 1 0,-1-2 0,1 0 0,-1 0 0,1 2 0,-1 1 0,1 1 0,-1-3 0,1-1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15EBB-8DF2-F146-8169-D4BC2331FFA5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59879-CF6E-4648-8A1B-19018704D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93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L" dirty="0"/>
              <a:t>I won’t show everything here because I only have a 10 minute talk</a:t>
            </a:r>
            <a:br>
              <a:rPr lang="en-IL" dirty="0"/>
            </a:br>
            <a:br>
              <a:rPr lang="en-IL" dirty="0"/>
            </a:br>
            <a:r>
              <a:rPr lang="en-IL" dirty="0"/>
              <a:t>Currently I have 20 slides so I need to reduce significantly.</a:t>
            </a:r>
          </a:p>
          <a:p>
            <a:endParaRPr lang="en-IL" dirty="0"/>
          </a:p>
          <a:p>
            <a:r>
              <a:rPr lang="en-IL" dirty="0"/>
              <a:t>It would be helpful if you keep track of which parts are less important and can be dropped.</a:t>
            </a:r>
          </a:p>
          <a:p>
            <a:endParaRPr lang="en-IL" dirty="0"/>
          </a:p>
          <a:p>
            <a:r>
              <a:rPr lang="en-IL" dirty="0"/>
              <a:t>---</a:t>
            </a:r>
          </a:p>
          <a:p>
            <a:r>
              <a:rPr lang="en-IL" dirty="0"/>
              <a:t>This project was completely funded by Volition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59879-CF6E-4648-8A1B-19018704DA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04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L" dirty="0"/>
              <a:t>You can see that these clearly show up around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59879-CF6E-4648-8A1B-19018704DA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62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  <a:p>
            <a:r>
              <a:rPr lang="en-IL" dirty="0"/>
              <a:t>We next perfomed an unsupervised clustering of healthy and cancer samples based on fragment length.</a:t>
            </a:r>
          </a:p>
          <a:p>
            <a:r>
              <a:rPr lang="en-IL" dirty="0"/>
              <a:t>You can see the healthy samples as before</a:t>
            </a:r>
          </a:p>
          <a:p>
            <a:r>
              <a:rPr lang="en-IL" dirty="0"/>
              <a:t>We now add the cancer samples, and the 1st two principal component definitions</a:t>
            </a:r>
          </a:p>
          <a:p>
            <a:endParaRPr lang="en-IL" dirty="0"/>
          </a:p>
          <a:p>
            <a:r>
              <a:rPr lang="en-IL" dirty="0"/>
              <a:t>[Animation]</a:t>
            </a:r>
          </a:p>
          <a:p>
            <a:endParaRPr lang="en-IL" dirty="0"/>
          </a:p>
          <a:p>
            <a:r>
              <a:rPr lang="en-IL" dirty="0"/>
              <a:t>You can see that both capture reads longer than 1kb</a:t>
            </a:r>
          </a:p>
          <a:p>
            <a:r>
              <a:rPr lang="en-IL" b="1" dirty="0"/>
              <a:t>PC2</a:t>
            </a:r>
            <a:r>
              <a:rPr lang="en-IL" dirty="0"/>
              <a:t> primarily captures the ultra-long reads in the healthies</a:t>
            </a:r>
          </a:p>
          <a:p>
            <a:r>
              <a:rPr lang="en-IL" b="1" dirty="0"/>
              <a:t>PC1</a:t>
            </a:r>
            <a:r>
              <a:rPr lang="en-IL" b="0" dirty="0"/>
              <a:t> is a shorted length range, from 900bp-4000bp, and defines the 7 cancers in this top group</a:t>
            </a:r>
          </a:p>
          <a:p>
            <a:r>
              <a:rPr lang="en-IL" b="0" dirty="0"/>
              <a:t>4 are Acute Myeloid Leukemia, 1 is Non-hodgkins lymphoma, and 1 is non-small cell lung cancer</a:t>
            </a:r>
            <a:endParaRPr lang="en-IL" b="1" dirty="0"/>
          </a:p>
          <a:p>
            <a:br>
              <a:rPr lang="en-IL" dirty="0"/>
            </a:br>
            <a:r>
              <a:rPr lang="en-IL" dirty="0"/>
              <a:t>I am also showing the other 30 cancers , which I will get back to in a moment.</a:t>
            </a:r>
          </a:p>
          <a:p>
            <a:endParaRPr lang="en-IL" dirty="0"/>
          </a:p>
          <a:p>
            <a:r>
              <a:rPr lang="en-IL" dirty="0"/>
              <a:t>[Animation]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IL" dirty="0"/>
            </a:br>
            <a:r>
              <a:rPr lang="en-IL" dirty="0"/>
              <a:t>You can see that these first two components cluster the ultra-long spun and unspun , away from the laddered cancers. All the other cancers and healthies are together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59879-CF6E-4648-8A1B-19018704DA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L" dirty="0"/>
              <a:t>We know that fragmentation patterns are determined by cellular and circulating DNAses</a:t>
            </a:r>
            <a:br>
              <a:rPr lang="en-IL" dirty="0"/>
            </a:br>
            <a:r>
              <a:rPr lang="en-IL" dirty="0"/>
              <a:t>Dennis Lo’s lab and others have defined </a:t>
            </a:r>
            <a:r>
              <a:rPr lang="en-IL" b="1" i="1" dirty="0"/>
              <a:t>end motifs</a:t>
            </a:r>
            <a:r>
              <a:rPr lang="en-IL" b="0" i="1" dirty="0"/>
              <a:t> </a:t>
            </a:r>
            <a:r>
              <a:rPr lang="en-IL" b="0" i="0" dirty="0"/>
              <a:t>that define</a:t>
            </a:r>
          </a:p>
          <a:p>
            <a:r>
              <a:rPr lang="en-IL" b="0" i="0" dirty="0"/>
              <a:t>DNASE3L1</a:t>
            </a:r>
            <a:r>
              <a:rPr lang="en-IL" b="0" i="1" dirty="0"/>
              <a:t> </a:t>
            </a:r>
            <a:r>
              <a:rPr lang="en-IL" b="0" i="0" dirty="0"/>
              <a:t>activity, which occurs in circulation</a:t>
            </a:r>
          </a:p>
          <a:p>
            <a:endParaRPr lang="en-IL" b="0" i="0" dirty="0"/>
          </a:p>
          <a:p>
            <a:r>
              <a:rPr lang="en-IL" b="0" i="0" dirty="0"/>
              <a:t>So we can plot CC end motif frequency in these different fragment lengths…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59879-CF6E-4648-8A1B-19018704DA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56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L" dirty="0"/>
              <a:t>What I am plotting here is CC end motif frequency as a function of fragment length</a:t>
            </a:r>
          </a:p>
          <a:p>
            <a:r>
              <a:rPr lang="en-IL" dirty="0"/>
              <a:t>What you can see is that all these groups of samples have elevated CC motif signature in fragments &lt;600bp</a:t>
            </a:r>
          </a:p>
          <a:p>
            <a:r>
              <a:rPr lang="en-IL" dirty="0"/>
              <a:t>But in the longer fragments, the PC1-high cancer samples still have elevated CC motifs, whereas the healthy ultra-long fragments return to the genomic background</a:t>
            </a:r>
          </a:p>
          <a:p>
            <a:endParaRPr lang="en-IL" dirty="0"/>
          </a:p>
          <a:p>
            <a:r>
              <a:rPr lang="en-IL" dirty="0"/>
              <a:t>This is consistent with the ultra-long fragments deriving from genomic DNA from lysed cells, while the cancer long fragments are fragmented in vivo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59879-CF6E-4648-8A1B-19018704DA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44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L" dirty="0"/>
              <a:t>We can use the methylation information in these long reads to hopefully understand where these come from</a:t>
            </a:r>
          </a:p>
          <a:p>
            <a:r>
              <a:rPr lang="en-IL" dirty="0"/>
              <a:t>We use a whole-genome methylation atlas developed by Tommy Kaplan and Yuval Dor’s labs</a:t>
            </a:r>
          </a:p>
          <a:p>
            <a:endParaRPr lang="en-IL" dirty="0"/>
          </a:p>
          <a:p>
            <a:r>
              <a:rPr lang="en-IL" dirty="0"/>
              <a:t>Our sequencing coverage here is quite limiting, and these results are very preliminary. We are working on sequencing more samples at greater depth for better resolution</a:t>
            </a:r>
          </a:p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59879-CF6E-4648-8A1B-19018704DA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90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  <a:p>
            <a:r>
              <a:rPr lang="en-IL" dirty="0"/>
              <a:t>The lung sample I showed you earlier is the only non-hematopoetic cancer among the 7 with laddered reads.</a:t>
            </a:r>
            <a:br>
              <a:rPr lang="en-IL" dirty="0"/>
            </a:br>
            <a:br>
              <a:rPr lang="en-IL" dirty="0"/>
            </a:br>
            <a:r>
              <a:rPr lang="en-IL" dirty="0"/>
              <a:t>We compare typical length fragments to the PC1 900-4000 bp fragments</a:t>
            </a:r>
          </a:p>
          <a:p>
            <a:endParaRPr lang="en-IL" dirty="0"/>
          </a:p>
          <a:p>
            <a:r>
              <a:rPr lang="en-IL" dirty="0"/>
              <a:t>As you can see, the majority if the contribution is still from immune cells, with a slight decrease in cancer cells.</a:t>
            </a:r>
            <a:br>
              <a:rPr lang="en-IL" dirty="0"/>
            </a:br>
            <a:br>
              <a:rPr lang="en-IL" dirty="0"/>
            </a:br>
            <a:r>
              <a:rPr lang="en-IL" dirty="0"/>
              <a:t>There may be a shift from myeloid to lymphoid cell type, but I consider this very prelinary and not reliable yet</a:t>
            </a:r>
          </a:p>
          <a:p>
            <a:endParaRPr lang="en-IL" dirty="0"/>
          </a:p>
          <a:p>
            <a:r>
              <a:rPr lang="en-US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blood_columns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US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pd</a:t>
            </a:r>
            <a:r>
              <a:rPr lang="en-US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US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Series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US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US" b="0" dirty="0" err="1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Eryth</a:t>
            </a:r>
            <a:r>
              <a:rPr lang="en-US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US" b="0" dirty="0" err="1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prog'</a:t>
            </a:r>
            <a:r>
              <a:rPr lang="en-US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US" b="0" dirty="0" err="1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'Blood</a:t>
            </a:r>
            <a:r>
              <a:rPr lang="en-US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US" b="0" dirty="0" err="1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Granul</a:t>
            </a:r>
            <a:r>
              <a:rPr lang="en-US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'Blood-</a:t>
            </a:r>
            <a:r>
              <a:rPr lang="en-US" b="0" dirty="0" err="1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NK'</a:t>
            </a:r>
            <a:r>
              <a:rPr lang="en-US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US" b="0" dirty="0" err="1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'Blood</a:t>
            </a:r>
            <a:r>
              <a:rPr lang="en-US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-B'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'Blood-T'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US" b="0" dirty="0" err="1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Blood-Mono+Macro</a:t>
            </a:r>
            <a:r>
              <a:rPr lang="en-US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'Epithelial'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 </a:t>
            </a:r>
            <a:r>
              <a:rPr lang="en-US" b="0" dirty="0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# 'Lung-Ep'])</a:t>
            </a:r>
            <a:endParaRPr lang="en-US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my_colors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[</a:t>
            </a:r>
            <a:r>
              <a:rPr lang="en-US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'black'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'tab:gray'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'tab:red'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'tab:orange'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'yellow'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'tab:brown'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'tab:green'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US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59879-CF6E-4648-8A1B-19018704DA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78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L" dirty="0"/>
              <a:t>Next I want to shift back to the remainging cancers</a:t>
            </a:r>
            <a:br>
              <a:rPr lang="en-IL" dirty="0"/>
            </a:br>
            <a:br>
              <a:rPr lang="en-IL" dirty="0"/>
            </a:br>
            <a:r>
              <a:rPr lang="en-IL" dirty="0"/>
              <a:t>You remember that the first 2 Principal components defined the long fragment cancers.</a:t>
            </a:r>
          </a:p>
          <a:p>
            <a:endParaRPr lang="en-IL" dirty="0"/>
          </a:p>
          <a:p>
            <a:r>
              <a:rPr lang="en-IL" dirty="0"/>
              <a:t>The remaining cancers are grouped by the 3rd principal component.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59879-CF6E-4648-8A1B-19018704DA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29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L" dirty="0"/>
              <a:t>If we look at the definition of PC3, you can see it is defined by increased numbers of fragments</a:t>
            </a:r>
          </a:p>
          <a:p>
            <a:endParaRPr lang="en-US" dirty="0"/>
          </a:p>
          <a:p>
            <a:r>
              <a:rPr lang="en-US" dirty="0"/>
              <a:t>In blue, you can see these increases:</a:t>
            </a:r>
          </a:p>
          <a:p>
            <a:r>
              <a:rPr lang="en-US" dirty="0"/>
              <a:t>Shorter than the typical </a:t>
            </a:r>
            <a:r>
              <a:rPr lang="en-US" dirty="0" err="1"/>
              <a:t>mononucleosome</a:t>
            </a:r>
            <a:r>
              <a:rPr lang="en-US" dirty="0"/>
              <a:t> (65-145). </a:t>
            </a:r>
            <a:r>
              <a:rPr lang="en-US" b="1" dirty="0"/>
              <a:t>POINT IT OUT</a:t>
            </a:r>
            <a:endParaRPr lang="en-IL" b="1" dirty="0"/>
          </a:p>
          <a:p>
            <a:r>
              <a:rPr lang="en-IL" dirty="0"/>
              <a:t>And between the size of the typical mono and di-nucleosomes (245-295)</a:t>
            </a:r>
          </a:p>
          <a:p>
            <a:endParaRPr lang="en-IL" dirty="0"/>
          </a:p>
          <a:p>
            <a:r>
              <a:rPr lang="en-IL" dirty="0"/>
              <a:t>Importantly, you can see in red the sizes that are depleted.</a:t>
            </a:r>
          </a:p>
          <a:p>
            <a:r>
              <a:rPr lang="en-IL" dirty="0"/>
              <a:t>The typical mononucleosome and dinucleosome, </a:t>
            </a:r>
          </a:p>
          <a:p>
            <a:r>
              <a:rPr lang="en-US" b="1" dirty="0"/>
              <a:t>B</a:t>
            </a:r>
            <a:r>
              <a:rPr lang="en-IL" b="1" dirty="0"/>
              <a:t>ut also trinucleosomes and in fact all fragment lengths up to 2-3kb</a:t>
            </a:r>
          </a:p>
          <a:p>
            <a:endParaRPr lang="en-IL" dirty="0"/>
          </a:p>
          <a:p>
            <a:r>
              <a:rPr lang="en-US" dirty="0"/>
              <a:t>[animation]</a:t>
            </a:r>
          </a:p>
          <a:p>
            <a:endParaRPr lang="en-IL" dirty="0"/>
          </a:p>
          <a:p>
            <a:r>
              <a:rPr lang="en-IL" dirty="0"/>
              <a:t>This phenomenon of short mono. </a:t>
            </a:r>
            <a:r>
              <a:rPr lang="en-US" dirty="0"/>
              <a:t>A</a:t>
            </a:r>
            <a:r>
              <a:rPr lang="en-IL" dirty="0"/>
              <a:t>nd di-nucleosomes has been described before.</a:t>
            </a:r>
          </a:p>
          <a:p>
            <a:r>
              <a:rPr lang="en-IL" dirty="0"/>
              <a:t>Interestingly, these shorter fragments are </a:t>
            </a:r>
            <a:r>
              <a:rPr lang="en-IL" b="1" i="1" u="sng" dirty="0"/>
              <a:t>sometimes</a:t>
            </a:r>
            <a:r>
              <a:rPr lang="en-IL" b="1" dirty="0"/>
              <a:t> enriched</a:t>
            </a:r>
            <a:r>
              <a:rPr lang="en-IL" dirty="0"/>
              <a:t> </a:t>
            </a:r>
            <a:r>
              <a:rPr lang="en-IL" b="1" i="1" dirty="0"/>
              <a:t>for cancer DNA.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59879-CF6E-4648-8A1B-19018704DA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722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  <a:p>
            <a:r>
              <a:rPr lang="en-IL" dirty="0"/>
              <a:t>We wanted to investigate the relationship between this shortening feature, as measured by the PC3 value</a:t>
            </a:r>
            <a:br>
              <a:rPr lang="en-IL" dirty="0"/>
            </a:br>
            <a:br>
              <a:rPr lang="en-IL" dirty="0"/>
            </a:br>
            <a:r>
              <a:rPr lang="en-IL" dirty="0"/>
              <a:t>We can calculate a number of features for each sample</a:t>
            </a:r>
          </a:p>
          <a:p>
            <a:endParaRPr lang="en-IL" dirty="0"/>
          </a:p>
          <a:p>
            <a:r>
              <a:rPr lang="en-IL" dirty="0"/>
              <a:t>Copy number alterations and detection of cancer cell of origin indicate a high level of cancer DNA</a:t>
            </a:r>
          </a:p>
          <a:p>
            <a:endParaRPr lang="en-IL" dirty="0"/>
          </a:p>
          <a:p>
            <a:r>
              <a:rPr lang="en-IL" dirty="0"/>
              <a:t>CC end motifs indicate DNASE1L3 activity</a:t>
            </a:r>
            <a:br>
              <a:rPr lang="en-IL" dirty="0"/>
            </a:br>
            <a:br>
              <a:rPr lang="en-IL" dirty="0"/>
            </a:br>
            <a:r>
              <a:rPr lang="en-IL" dirty="0"/>
              <a:t>And we can use our total DNA and H3.1 nucleosome measurements to look at total DNA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59879-CF6E-4648-8A1B-19018704DA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23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IL" dirty="0"/>
            </a:br>
            <a:r>
              <a:rPr lang="en-IL" dirty="0"/>
              <a:t>I summarize here CNA and Cancer Cell of Origin results for the 30 cancers</a:t>
            </a:r>
          </a:p>
          <a:p>
            <a:endParaRPr lang="en-IL" dirty="0"/>
          </a:p>
          <a:p>
            <a:r>
              <a:rPr lang="en-IL" dirty="0"/>
              <a:t>We detect the correct cell of origin for 5 of the 11 cancer types.</a:t>
            </a:r>
          </a:p>
          <a:p>
            <a:r>
              <a:rPr lang="en-IL" dirty="0"/>
              <a:t>You can see that almost all of these occur in samples where we also detect copy number alterations</a:t>
            </a:r>
          </a:p>
          <a:p>
            <a:endParaRPr lang="en-IL" dirty="0"/>
          </a:p>
          <a:p>
            <a:r>
              <a:rPr lang="en-IL" dirty="0"/>
              <a:t>We use these data , combined with the other features, to perform a global correaltion analysis across these 30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59879-CF6E-4648-8A1B-19018704DA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43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L" dirty="0"/>
              <a:t>This is from a recent large recent sequencing study which used copy number analysis to determine circulating tumor DNA as a fraction of total DNA.</a:t>
            </a:r>
          </a:p>
          <a:p>
            <a:r>
              <a:rPr lang="en-IL" dirty="0"/>
              <a:t>It rately goes above 50%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59879-CF6E-4648-8A1B-19018704DA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5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  <a:p>
            <a:r>
              <a:rPr lang="en-IL" dirty="0"/>
              <a:t>We see a number of interesting things here</a:t>
            </a:r>
          </a:p>
          <a:p>
            <a:endParaRPr lang="en-IL" dirty="0"/>
          </a:p>
          <a:p>
            <a:r>
              <a:rPr lang="en-IL" dirty="0"/>
              <a:t>The C</a:t>
            </a:r>
            <a:r>
              <a:rPr lang="en-US" dirty="0"/>
              <a:t>AN</a:t>
            </a:r>
            <a:r>
              <a:rPr lang="en-IL" dirty="0"/>
              <a:t> and cell of origin form a cluster as I just showed</a:t>
            </a:r>
          </a:p>
          <a:p>
            <a:endParaRPr lang="en-IL" dirty="0"/>
          </a:p>
          <a:p>
            <a:r>
              <a:rPr lang="en-IL" dirty="0"/>
              <a:t>The PC3 fragment shortening fratures and the CC end motif signature cluster.  Both of these features have been linked to DNASE1L3, so this is not unexpected.</a:t>
            </a:r>
            <a:br>
              <a:rPr lang="en-IL" dirty="0"/>
            </a:br>
            <a:br>
              <a:rPr lang="en-IL" dirty="0"/>
            </a:br>
            <a:r>
              <a:rPr lang="en-IL" dirty="0"/>
              <a:t>Potentially the most interesting aspect is that they PC3 shortening is </a:t>
            </a:r>
            <a:r>
              <a:rPr lang="en-IL" b="1" i="1" dirty="0"/>
              <a:t>modertately correlated</a:t>
            </a:r>
            <a:r>
              <a:rPr lang="en-IL" dirty="0"/>
              <a:t> with the Elevated total DNA measurements</a:t>
            </a:r>
          </a:p>
          <a:p>
            <a:endParaRPr lang="en-IL" dirty="0"/>
          </a:p>
          <a:p>
            <a:r>
              <a:rPr lang="en-IL" b="1" dirty="0"/>
              <a:t>YOU CAN SEE THAT HERE</a:t>
            </a:r>
            <a:r>
              <a:rPr lang="en-IL" b="0" dirty="0"/>
              <a:t> -&gt;</a:t>
            </a:r>
          </a:p>
          <a:p>
            <a:endParaRPr lang="en-IL" b="0" dirty="0"/>
          </a:p>
          <a:p>
            <a:r>
              <a:rPr lang="en-IL" b="0" dirty="0"/>
              <a:t>We find this interesting that </a:t>
            </a:r>
            <a:r>
              <a:rPr lang="en-US" b="1" i="1" u="sng" dirty="0"/>
              <a:t>DNASE1L3-associated fragmentation features are more strongly associated with total DNA levels than cancer DNA levels</a:t>
            </a:r>
          </a:p>
          <a:p>
            <a:endParaRPr lang="en-US" b="1" i="1" u="sng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L" dirty="0"/>
              <a:t>While this is only correlation based on a relatively small number of samples, </a:t>
            </a:r>
            <a:r>
              <a:rPr lang="en-IL" b="1" dirty="0"/>
              <a:t>our conclusion is that the shortening of DNA and the elevated levels of immune DNA could be mechanistically linked</a:t>
            </a:r>
            <a:br>
              <a:rPr lang="en-IL" b="1" dirty="0"/>
            </a:br>
            <a:endParaRPr lang="en-IL" b="1" dirty="0"/>
          </a:p>
          <a:p>
            <a:r>
              <a:rPr lang="en-US" b="0" i="0" u="none" dirty="0"/>
              <a:t>If this were true , it means that immune cell DNA must be fragmented into these short fragments along with cancer DNA</a:t>
            </a:r>
            <a:endParaRPr lang="en-IL" b="0" i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59879-CF6E-4648-8A1B-19018704DA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9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L" dirty="0"/>
              <a:t>We looked at this by doing Cell of Origin analysis for blood cell types. </a:t>
            </a:r>
          </a:p>
          <a:p>
            <a:r>
              <a:rPr lang="en-US" dirty="0"/>
              <a:t>I</a:t>
            </a:r>
            <a:r>
              <a:rPr lang="en-IL" dirty="0"/>
              <a:t>n the typical length fragments vs. the PC3 shorter fragments.</a:t>
            </a:r>
          </a:p>
          <a:p>
            <a:br>
              <a:rPr lang="en-IL" dirty="0"/>
            </a:br>
            <a:r>
              <a:rPr lang="en-IL" dirty="0"/>
              <a:t>What you can see is that the Blood fragment sometimes has a moderate reduction in the short fragments, but only moderate.</a:t>
            </a:r>
          </a:p>
          <a:p>
            <a:endParaRPr lang="en-IL" dirty="0"/>
          </a:p>
          <a:p>
            <a:r>
              <a:rPr lang="en-IL" dirty="0"/>
              <a:t>Our data based on cancer DNA detection agrees with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59879-CF6E-4648-8A1B-19018704DA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197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  <a:p>
            <a:endParaRPr lang="en-IL" dirty="0"/>
          </a:p>
          <a:p>
            <a:r>
              <a:rPr lang="en-IL" dirty="0"/>
              <a:t>To summarize,</a:t>
            </a:r>
          </a:p>
          <a:p>
            <a:endParaRPr lang="en-IL" dirty="0"/>
          </a:p>
          <a:p>
            <a:r>
              <a:rPr lang="en-IL" dirty="0"/>
              <a:t>ONT plasma sequencing identifies interesting long fragment cancer phenotypes, and can distinguish these fragments from genomic contamination that occurs during processing.</a:t>
            </a:r>
          </a:p>
          <a:p>
            <a:endParaRPr lang="en-IL" dirty="0"/>
          </a:p>
          <a:p>
            <a:r>
              <a:rPr lang="en-IL" dirty="0"/>
              <a:t>Second, we find evidence that elevated levels of immune DNA could be mechanistically linked to shortened fragment sizes, which we might speculate could be related to cfDNA clearance or DNASE1L3 availability</a:t>
            </a:r>
          </a:p>
          <a:p>
            <a:endParaRPr lang="en-IL" dirty="0"/>
          </a:p>
          <a:p>
            <a:r>
              <a:rPr lang="en-IL" dirty="0"/>
              <a:t>Finally, this work was based on much significantly lower read numbers than we can achieve currently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59879-CF6E-4648-8A1B-19018704DA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527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59879-CF6E-4648-8A1B-19018704DA4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05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L" dirty="0"/>
              <a:t>When you measure the fraction of total cfDNA in cancer, is often 10x higher than healthy individuals of similar age.</a:t>
            </a:r>
            <a:br>
              <a:rPr lang="en-IL" dirty="0"/>
            </a:br>
            <a:r>
              <a:rPr lang="en-IL" dirty="0"/>
              <a:t>So even if 50% of cfDNA in cancer is immune-derived, it is very highly elevated relative to healthy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59879-CF6E-4648-8A1B-19018704DA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06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L" dirty="0"/>
              <a:t>This study from Johns Hopkins used DNA methylation to determine the contribution of different cell types to total DNA</a:t>
            </a:r>
            <a:br>
              <a:rPr lang="en-IL" dirty="0"/>
            </a:br>
            <a:r>
              <a:rPr lang="en-IL" dirty="0"/>
              <a:t>Leukocytes almost generally contributed 50% or more, in agreement with copy number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59879-CF6E-4648-8A1B-19018704DA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23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L" dirty="0"/>
              <a:t>We want to develop Nanopore methylation sequencing as a mehthod to understand this better.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59879-CF6E-4648-8A1B-19018704DA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12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L" dirty="0"/>
              <a:t>Here is a motivating example.  </a:t>
            </a:r>
          </a:p>
          <a:p>
            <a:r>
              <a:rPr lang="en-IL" dirty="0"/>
              <a:t>This lung cancer patient had a tapestation showing a large amount of DNA greater than 800bp</a:t>
            </a:r>
          </a:p>
          <a:p>
            <a:r>
              <a:rPr lang="en-IL" dirty="0"/>
              <a:t>We sequenced in Illumina and O</a:t>
            </a:r>
            <a:r>
              <a:rPr lang="en-US" dirty="0"/>
              <a:t>NT, and you can see the dramatic difference </a:t>
            </a:r>
          </a:p>
          <a:p>
            <a:r>
              <a:rPr lang="en-US" dirty="0"/>
              <a:t>notice I am using </a:t>
            </a:r>
            <a:r>
              <a:rPr lang="en-US" b="1" dirty="0"/>
              <a:t>log scale on both</a:t>
            </a:r>
            <a:endParaRPr lang="en-I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59879-CF6E-4648-8A1B-19018704DA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7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L" dirty="0"/>
              <a:t>In order to answer these questions, we began a small ONT sequencing study with multiple cancer types</a:t>
            </a:r>
            <a:br>
              <a:rPr lang="en-IL" dirty="0"/>
            </a:br>
            <a:br>
              <a:rPr lang="en-IL" dirty="0"/>
            </a:br>
            <a:r>
              <a:rPr lang="en-IL" dirty="0"/>
              <a:t>Importantly, we incorporate two different measures of total DNA and chromatin concentration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59879-CF6E-4648-8A1B-19018704DA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3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IL" dirty="0"/>
              <a:t>First we looked at fragment length in the healthys.  We have 3 samples which had very long fragments</a:t>
            </a:r>
          </a:p>
          <a:p>
            <a:pPr marL="171450" indent="-171450">
              <a:buFontTx/>
              <a:buChar char="-"/>
            </a:pPr>
            <a:r>
              <a:rPr lang="en-IL" dirty="0"/>
              <a:t>They are more visible if I normalize each column</a:t>
            </a:r>
          </a:p>
          <a:p>
            <a:pPr marL="171450" indent="-171450">
              <a:buFontTx/>
              <a:buChar char="-"/>
            </a:pPr>
            <a:r>
              <a:rPr lang="en-IL" dirty="0"/>
              <a:t> [ANIMATION]</a:t>
            </a:r>
          </a:p>
          <a:p>
            <a:pPr marL="171450" indent="-171450">
              <a:buFontTx/>
              <a:buChar char="-"/>
            </a:pP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59879-CF6E-4648-8A1B-19018704DA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6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L" dirty="0"/>
              <a:t>Our normal protocol includes a high speed spin to remove genomic DNA from lysed cells,</a:t>
            </a:r>
          </a:p>
          <a:p>
            <a:r>
              <a:rPr lang="en-US" dirty="0"/>
              <a:t>In order to investigate these further, we looked at unspun aliquots of the same samples </a:t>
            </a:r>
          </a:p>
          <a:p>
            <a:endParaRPr lang="en-US" dirty="0"/>
          </a:p>
          <a:p>
            <a:r>
              <a:rPr lang="en-US" dirty="0"/>
              <a:t>[Animation]</a:t>
            </a:r>
          </a:p>
          <a:p>
            <a:endParaRPr lang="en-IL" dirty="0"/>
          </a:p>
          <a:p>
            <a:r>
              <a:rPr lang="en-IL" dirty="0"/>
              <a:t>Unspun protocol shown here.  When we look at total DNA levels….</a:t>
            </a:r>
          </a:p>
          <a:p>
            <a:endParaRPr lang="en-IL" dirty="0"/>
          </a:p>
          <a:p>
            <a:r>
              <a:rPr lang="en-IL" dirty="0"/>
              <a:t>[Animation]</a:t>
            </a:r>
          </a:p>
          <a:p>
            <a:endParaRPr lang="en-IL" dirty="0"/>
          </a:p>
          <a:p>
            <a:r>
              <a:rPr lang="en-IL" dirty="0"/>
              <a:t>While the spun samples are not significantly elevated in total DNA concentration,</a:t>
            </a:r>
          </a:p>
          <a:p>
            <a:r>
              <a:rPr lang="en-US" dirty="0"/>
              <a:t>T</a:t>
            </a:r>
            <a:r>
              <a:rPr lang="en-IL" dirty="0"/>
              <a:t>he Unspun samples were</a:t>
            </a:r>
          </a:p>
          <a:p>
            <a:endParaRPr lang="en-IL" dirty="0"/>
          </a:p>
          <a:p>
            <a:r>
              <a:rPr lang="en-IL" dirty="0"/>
              <a:t>When we went on to sequence these..</a:t>
            </a:r>
          </a:p>
          <a:p>
            <a:endParaRPr lang="en-IL" dirty="0"/>
          </a:p>
          <a:p>
            <a:r>
              <a:rPr lang="en-IL" dirty="0"/>
              <a:t>[Add graphic?]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59879-CF6E-4648-8A1B-19018704DA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20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emf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emf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2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1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81.png"/><Relationship Id="rId4" Type="http://schemas.openxmlformats.org/officeDocument/2006/relationships/image" Target="../media/image77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30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7.png"/><Relationship Id="rId4" Type="http://schemas.openxmlformats.org/officeDocument/2006/relationships/image" Target="../media/image32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4.png"/><Relationship Id="rId4" Type="http://schemas.openxmlformats.org/officeDocument/2006/relationships/image" Target="../media/image39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emf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emf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1.em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6.png"/><Relationship Id="rId4" Type="http://schemas.openxmlformats.org/officeDocument/2006/relationships/image" Target="../media/image39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4A6D61-5C98-764F-AB9C-536C504F21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BA7A554-14F9-874A-BE2C-574877AB336F}"/>
              </a:ext>
            </a:extLst>
          </p:cNvPr>
          <p:cNvSpPr/>
          <p:nvPr userDrawn="1"/>
        </p:nvSpPr>
        <p:spPr>
          <a:xfrm>
            <a:off x="6960280" y="3219252"/>
            <a:ext cx="1467048" cy="1467048"/>
          </a:xfrm>
          <a:prstGeom prst="ellipse">
            <a:avLst/>
          </a:prstGeom>
          <a:gradFill>
            <a:gsLst>
              <a:gs pos="13000">
                <a:srgbClr val="F7B7AF"/>
              </a:gs>
              <a:gs pos="88000">
                <a:srgbClr val="E94A38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1F7B9D4-E4E9-1B4D-8243-4D299BB8A5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31991" y="2979264"/>
            <a:ext cx="4540247" cy="393849"/>
          </a:xfrm>
        </p:spPr>
        <p:txBody>
          <a:bodyPr lIns="0" tIns="0" rIns="0" bIns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6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Title Slide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99D405D-1A37-9C40-8F11-E30D756DF6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1090" y="3707744"/>
            <a:ext cx="2596017" cy="259895"/>
          </a:xfrm>
        </p:spPr>
        <p:txBody>
          <a:bodyPr lIns="0" tIns="0" rIns="0" bIns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68B62415-C495-A848-8441-2A817B31DD0A}"/>
              </a:ext>
            </a:extLst>
          </p:cNvPr>
          <p:cNvSpPr/>
          <p:nvPr userDrawn="1"/>
        </p:nvSpPr>
        <p:spPr>
          <a:xfrm rot="4875955">
            <a:off x="-178530" y="2451860"/>
            <a:ext cx="2893938" cy="2897304"/>
          </a:xfrm>
          <a:custGeom>
            <a:avLst/>
            <a:gdLst>
              <a:gd name="connsiteX0" fmla="*/ 40528 w 2893938"/>
              <a:gd name="connsiteY0" fmla="*/ 1592801 h 2897304"/>
              <a:gd name="connsiteX1" fmla="*/ 1994829 w 2893938"/>
              <a:gd name="connsiteY1" fmla="*/ 0 h 2897304"/>
              <a:gd name="connsiteX2" fmla="*/ 2771307 w 2893938"/>
              <a:gd name="connsiteY2" fmla="*/ 156764 h 2897304"/>
              <a:gd name="connsiteX3" fmla="*/ 2893938 w 2893938"/>
              <a:gd name="connsiteY3" fmla="*/ 215838 h 2897304"/>
              <a:gd name="connsiteX4" fmla="*/ 2481984 w 2893938"/>
              <a:gd name="connsiteY4" fmla="*/ 2897304 h 2897304"/>
              <a:gd name="connsiteX5" fmla="*/ 74088 w 2893938"/>
              <a:gd name="connsiteY5" fmla="*/ 2527378 h 2897304"/>
              <a:gd name="connsiteX6" fmla="*/ 40528 w 2893938"/>
              <a:gd name="connsiteY6" fmla="*/ 2396858 h 2897304"/>
              <a:gd name="connsiteX7" fmla="*/ 0 w 2893938"/>
              <a:gd name="connsiteY7" fmla="*/ 1994830 h 2897304"/>
              <a:gd name="connsiteX8" fmla="*/ 40528 w 2893938"/>
              <a:gd name="connsiteY8" fmla="*/ 1592801 h 289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3938" h="2897304">
                <a:moveTo>
                  <a:pt x="40528" y="1592801"/>
                </a:moveTo>
                <a:cubicBezTo>
                  <a:pt x="226538" y="683791"/>
                  <a:pt x="1030829" y="0"/>
                  <a:pt x="1994829" y="0"/>
                </a:cubicBezTo>
                <a:cubicBezTo>
                  <a:pt x="2270258" y="0"/>
                  <a:pt x="2532648" y="55820"/>
                  <a:pt x="2771307" y="156764"/>
                </a:cubicBezTo>
                <a:lnTo>
                  <a:pt x="2893938" y="215838"/>
                </a:lnTo>
                <a:lnTo>
                  <a:pt x="2481984" y="2897304"/>
                </a:lnTo>
                <a:lnTo>
                  <a:pt x="74088" y="2527378"/>
                </a:lnTo>
                <a:lnTo>
                  <a:pt x="40528" y="2396858"/>
                </a:lnTo>
                <a:cubicBezTo>
                  <a:pt x="13956" y="2266999"/>
                  <a:pt x="0" y="2132544"/>
                  <a:pt x="0" y="1994830"/>
                </a:cubicBezTo>
                <a:cubicBezTo>
                  <a:pt x="0" y="1857115"/>
                  <a:pt x="13955" y="1722660"/>
                  <a:pt x="40528" y="1592801"/>
                </a:cubicBezTo>
                <a:close/>
              </a:path>
            </a:pathLst>
          </a:custGeom>
          <a:gradFill>
            <a:gsLst>
              <a:gs pos="6000">
                <a:srgbClr val="F7B7AF"/>
              </a:gs>
              <a:gs pos="89000">
                <a:srgbClr val="E94A38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D90DBE-D5F9-8A4B-97C5-3345571D5A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1761" y="1175861"/>
            <a:ext cx="4600478" cy="102139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BC8DFEA-F857-1D45-BFFE-1189A0027ECB}"/>
              </a:ext>
            </a:extLst>
          </p:cNvPr>
          <p:cNvSpPr txBox="1"/>
          <p:nvPr userDrawn="1"/>
        </p:nvSpPr>
        <p:spPr>
          <a:xfrm>
            <a:off x="204580" y="4949613"/>
            <a:ext cx="2871004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3CDBE9-AE50-C54C-A7B5-42DC7024D3E8}"/>
              </a:ext>
            </a:extLst>
          </p:cNvPr>
          <p:cNvSpPr/>
          <p:nvPr userDrawn="1"/>
        </p:nvSpPr>
        <p:spPr>
          <a:xfrm>
            <a:off x="7449201" y="4915907"/>
            <a:ext cx="149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54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 White with Graphs and Bullets_Nu.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6395F-F9E1-5842-A9EF-F8EB0FA3426D}"/>
              </a:ext>
            </a:extLst>
          </p:cNvPr>
          <p:cNvSpPr/>
          <p:nvPr userDrawn="1"/>
        </p:nvSpPr>
        <p:spPr>
          <a:xfrm>
            <a:off x="0" y="50800"/>
            <a:ext cx="9144000" cy="481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09093A-DFEB-B044-89F4-D9CD006F1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595" y="185341"/>
            <a:ext cx="995423" cy="325406"/>
          </a:xfrm>
          <a:prstGeom prst="rect">
            <a:avLst/>
          </a:prstGeom>
        </p:spPr>
      </p:pic>
      <p:sp>
        <p:nvSpPr>
          <p:cNvPr id="3" name="Chart Placeholder 3">
            <a:extLst>
              <a:ext uri="{FF2B5EF4-FFF2-40B4-BE49-F238E27FC236}">
                <a16:creationId xmlns:a16="http://schemas.microsoft.com/office/drawing/2014/main" id="{EFC75BDE-313B-F1BC-8F72-5CAE46844FE0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85738" y="1324707"/>
            <a:ext cx="4279900" cy="3060000"/>
          </a:xfrm>
          <a:ln w="12700">
            <a:noFill/>
          </a:ln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148C69-B789-9066-2FAB-7DFC1A53B48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57738" y="1324707"/>
            <a:ext cx="3790730" cy="3060000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AE8BC65-33A6-C508-888C-AAB91A173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94D26F-9F54-B1ED-D314-114D629FAB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2760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ool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51996-83D5-5147-9BA3-5394521A12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250" y="536311"/>
            <a:ext cx="5441950" cy="411956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 dirty="0"/>
              <a:t>Lozenge toolkit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89354161-ECD2-0546-AD63-CBF2C29A6D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0195" y="1031312"/>
            <a:ext cx="6162737" cy="220706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Enclosed below are the Nu.Q cancer lozenges. These can be used in two ways in the presentation. </a:t>
            </a:r>
          </a:p>
          <a:p>
            <a:pPr lvl="0"/>
            <a:r>
              <a:rPr lang="en-US" dirty="0"/>
              <a:t>As part of a chart: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4BEFBF-BBB4-8147-96C7-2BCD724191F5}"/>
              </a:ext>
            </a:extLst>
          </p:cNvPr>
          <p:cNvSpPr txBox="1"/>
          <p:nvPr userDrawn="1"/>
        </p:nvSpPr>
        <p:spPr>
          <a:xfrm flipH="1" flipV="1">
            <a:off x="1066400" y="1092200"/>
            <a:ext cx="821266" cy="5926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6C808D-159B-4D48-9F3D-B6D69F43CF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967" y="2125063"/>
            <a:ext cx="843517" cy="16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A314AE-6BA9-0A4F-A830-9390B86D33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49" y="1893656"/>
            <a:ext cx="843517" cy="16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ECE6F3-509D-1348-95D7-11F555A124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14" y="3057831"/>
            <a:ext cx="843517" cy="16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11CB6D-EB51-8547-8F5F-795691BB5E3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48" y="2816930"/>
            <a:ext cx="843517" cy="16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A96F2AB-06C4-414A-B180-9F778AACF4A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35" y="3278238"/>
            <a:ext cx="843521" cy="162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DF5BA2-C422-1C42-B856-F2A4AF299EA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761" y="2588149"/>
            <a:ext cx="843519" cy="16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737312C-C72D-3E40-A8A7-6B56A89A6E9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765" y="2350970"/>
            <a:ext cx="843517" cy="162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A232C08-ED08-3948-A404-C3873228D8E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58" y="3513983"/>
            <a:ext cx="1189862" cy="162000"/>
          </a:xfrm>
          <a:prstGeom prst="rect">
            <a:avLst/>
          </a:prstGeom>
        </p:spPr>
      </p:pic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37460771-59F1-B748-ACD5-240BAEB125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83516" y="1594772"/>
            <a:ext cx="3802543" cy="220706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As part of a bubble: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67ABCB1-C7D4-9A4E-8AD3-12B8D1181E4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197" y="1842316"/>
            <a:ext cx="1192345" cy="306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A8B978D-F21B-F245-B3DE-5DB2B6C04D0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7696" y="2186265"/>
            <a:ext cx="1192345" cy="306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08AEAE3-DE2C-474E-837B-66A2FAEC7B7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7696" y="3209721"/>
            <a:ext cx="1192345" cy="306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E7C629-7683-D146-B308-3F4EDB74A38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808" y="3889230"/>
            <a:ext cx="1192345" cy="306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117E4C5-B91B-664F-8970-90268939137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086" y="3553670"/>
            <a:ext cx="1192345" cy="306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E465D9A-0C10-0348-85BC-EEC46ECD385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139" y="2874161"/>
            <a:ext cx="1192345" cy="306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5A5BC85-E3F6-574B-9F8E-68B440E8B52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233" y="4241567"/>
            <a:ext cx="2089241" cy="306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BA56F80-4D08-874D-828C-DE05CF44608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7028" y="2530213"/>
            <a:ext cx="1192345" cy="30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ABADBD-1560-5C4F-9138-5781B9189BC1}"/>
              </a:ext>
            </a:extLst>
          </p:cNvPr>
          <p:cNvSpPr txBox="1"/>
          <p:nvPr userDrawn="1"/>
        </p:nvSpPr>
        <p:spPr>
          <a:xfrm>
            <a:off x="403412" y="498437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F7FF29-0CBF-ED44-AA46-26DAE1BFA571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486769" y="4562934"/>
            <a:ext cx="721244" cy="2307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617715-2061-CA40-A766-9FF2CE479A0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195" y="3734390"/>
            <a:ext cx="356000" cy="11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342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rost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2304F1B2-8320-DB44-9527-D9C811394C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4838" y="1099334"/>
            <a:ext cx="6505535" cy="2988000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400" baseline="0">
                <a:latin typeface="Arial" panose="020B0604020202020204" pitchFamily="34" charset="0"/>
              </a:defRPr>
            </a:lvl4pPr>
            <a:lvl5pPr>
              <a:defRPr sz="14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6AFCC401-B4DB-9B45-A8EC-6EB25852C495}"/>
              </a:ext>
            </a:extLst>
          </p:cNvPr>
          <p:cNvSpPr/>
          <p:nvPr userDrawn="1"/>
        </p:nvSpPr>
        <p:spPr>
          <a:xfrm rot="5400000">
            <a:off x="3254089" y="-2762214"/>
            <a:ext cx="294962" cy="68031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C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6EAF586-2BCA-F74D-B0A8-5B1FB367BB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839" y="496389"/>
            <a:ext cx="5938202" cy="28593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– prostate cancer slide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344AB9-D2F1-7DC2-4ADE-243A3851E4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7657" y="220285"/>
            <a:ext cx="1133361" cy="2319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A3E695-141C-2218-3E65-0A99B4103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9315" y="496389"/>
            <a:ext cx="981704" cy="306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643BB02-0095-C749-A905-E969370E93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5541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lorec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6AFCC401-B4DB-9B45-A8EC-6EB25852C495}"/>
              </a:ext>
            </a:extLst>
          </p:cNvPr>
          <p:cNvSpPr/>
          <p:nvPr userDrawn="1"/>
        </p:nvSpPr>
        <p:spPr>
          <a:xfrm rot="5400000">
            <a:off x="3254089" y="-2762214"/>
            <a:ext cx="294962" cy="68031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E8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0BCDD179-588F-9F41-815C-FD9AF6B41C7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4838" y="1099334"/>
            <a:ext cx="6505535" cy="2988000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400" baseline="0">
                <a:latin typeface="Arial" panose="020B0604020202020204" pitchFamily="34" charset="0"/>
              </a:defRPr>
            </a:lvl4pPr>
            <a:lvl5pPr>
              <a:defRPr sz="14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D7D6C9-7BDC-9E41-A3F1-654C54D84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839" y="496389"/>
            <a:ext cx="5938202" cy="28593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– colorectal cancer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A42E00-A6E7-F268-E38C-D96475BCA6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7657" y="220285"/>
            <a:ext cx="1133361" cy="2319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174B74-7C0F-1589-1440-4A033CA81B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7275" y="496389"/>
            <a:ext cx="1053744" cy="306000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C020B0ED-5B82-35BB-AAE0-194EC798AB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0577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6AFCC401-B4DB-9B45-A8EC-6EB25852C495}"/>
              </a:ext>
            </a:extLst>
          </p:cNvPr>
          <p:cNvSpPr/>
          <p:nvPr userDrawn="1"/>
        </p:nvSpPr>
        <p:spPr>
          <a:xfrm rot="5400000">
            <a:off x="3254089" y="-2762214"/>
            <a:ext cx="294962" cy="68031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A3F9E69A-5971-0F43-8BA2-525AB4B360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4838" y="1099334"/>
            <a:ext cx="6505535" cy="2988000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400" baseline="0">
                <a:latin typeface="Arial" panose="020B0604020202020204" pitchFamily="34" charset="0"/>
              </a:defRPr>
            </a:lvl4pPr>
            <a:lvl5pPr>
              <a:defRPr sz="14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831A8E-27FB-644C-B04A-8F3402B194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839" y="496389"/>
            <a:ext cx="5938202" cy="28593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– lung cancer slide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0A3528-42A9-ECCB-B3A9-02423150F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7657" y="220285"/>
            <a:ext cx="1133361" cy="2319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502731-93D1-6433-9EB3-614DA1E3E4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6767" y="496389"/>
            <a:ext cx="884251" cy="306000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7DF52CA-8328-4C9E-4EE7-F3A01983F1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9341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Ovar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6AFCC401-B4DB-9B45-A8EC-6EB25852C495}"/>
              </a:ext>
            </a:extLst>
          </p:cNvPr>
          <p:cNvSpPr/>
          <p:nvPr userDrawn="1"/>
        </p:nvSpPr>
        <p:spPr>
          <a:xfrm rot="5400000">
            <a:off x="3254089" y="-2762214"/>
            <a:ext cx="294962" cy="68031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7B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034DBA-6A34-8742-BF1D-5A6645FAD9C1}"/>
              </a:ext>
            </a:extLst>
          </p:cNvPr>
          <p:cNvSpPr txBox="1"/>
          <p:nvPr userDrawn="1"/>
        </p:nvSpPr>
        <p:spPr>
          <a:xfrm>
            <a:off x="1855304" y="-87464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CEAE0DB2-FDEA-FC4E-9D50-CF0D3138405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4838" y="1099334"/>
            <a:ext cx="6505535" cy="2988000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400" baseline="0">
                <a:latin typeface="Arial" panose="020B0604020202020204" pitchFamily="34" charset="0"/>
              </a:defRPr>
            </a:lvl4pPr>
            <a:lvl5pPr>
              <a:defRPr sz="14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C861802-9985-B243-B61A-C20B00D931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839" y="496389"/>
            <a:ext cx="5938202" cy="28593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– ovarian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5F9BD8-36C3-9F26-734F-924ABA6EB8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7657" y="220285"/>
            <a:ext cx="1133361" cy="2319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CD2647-824F-06F5-C258-217DB602BE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7559" y="496389"/>
            <a:ext cx="973460" cy="306000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EA8B50F-9D2A-1FF6-7A2B-C04CADB986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1422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ancre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6AFCC401-B4DB-9B45-A8EC-6EB25852C495}"/>
              </a:ext>
            </a:extLst>
          </p:cNvPr>
          <p:cNvSpPr/>
          <p:nvPr userDrawn="1"/>
        </p:nvSpPr>
        <p:spPr>
          <a:xfrm rot="5400000">
            <a:off x="3254089" y="-2762214"/>
            <a:ext cx="294962" cy="68031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08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034DBA-6A34-8742-BF1D-5A6645FAD9C1}"/>
              </a:ext>
            </a:extLst>
          </p:cNvPr>
          <p:cNvSpPr txBox="1"/>
          <p:nvPr userDrawn="1"/>
        </p:nvSpPr>
        <p:spPr>
          <a:xfrm>
            <a:off x="1855304" y="-87464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6BD172A7-5F1B-2D4A-86F3-C98066FD298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4838" y="1099334"/>
            <a:ext cx="6505535" cy="2988000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400" baseline="0">
                <a:latin typeface="Arial" panose="020B0604020202020204" pitchFamily="34" charset="0"/>
              </a:defRPr>
            </a:lvl4pPr>
            <a:lvl5pPr>
              <a:defRPr sz="14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DB053CC-F345-1C43-94C4-47F57313BA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839" y="496389"/>
            <a:ext cx="5938202" cy="28593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– pancreatic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72220C-F416-9F61-71A3-1DC79C2DF8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7657" y="220285"/>
            <a:ext cx="1133361" cy="2319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9B256C-5804-FEB2-9AD0-47E82CEE6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0657" y="499298"/>
            <a:ext cx="1040361" cy="306000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3833A57-F402-FF25-63DC-EFF78C9588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6073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Head &amp; N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6AFCC401-B4DB-9B45-A8EC-6EB25852C495}"/>
              </a:ext>
            </a:extLst>
          </p:cNvPr>
          <p:cNvSpPr/>
          <p:nvPr userDrawn="1"/>
        </p:nvSpPr>
        <p:spPr>
          <a:xfrm rot="5400000">
            <a:off x="3254089" y="-2762214"/>
            <a:ext cx="294962" cy="68031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3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034DBA-6A34-8742-BF1D-5A6645FAD9C1}"/>
              </a:ext>
            </a:extLst>
          </p:cNvPr>
          <p:cNvSpPr txBox="1"/>
          <p:nvPr userDrawn="1"/>
        </p:nvSpPr>
        <p:spPr>
          <a:xfrm>
            <a:off x="1855304" y="-87464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3A4437E4-FE99-DC48-93BA-61C3D2E98D6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4838" y="1099334"/>
            <a:ext cx="6505535" cy="2988000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400" baseline="0">
                <a:latin typeface="Arial" panose="020B0604020202020204" pitchFamily="34" charset="0"/>
              </a:defRPr>
            </a:lvl4pPr>
            <a:lvl5pPr>
              <a:defRPr sz="14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E6BB252-2D18-144D-8448-3EFF9547DC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839" y="496389"/>
            <a:ext cx="5938202" cy="28593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– head and neck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33C6A-5F28-590A-B2A8-D25B63D1F8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7657" y="220285"/>
            <a:ext cx="1133361" cy="2319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BB08BE-0DCC-A979-BBEE-B3EF0E527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2533" y="496389"/>
            <a:ext cx="1138485" cy="306000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0D80FAC-4168-1C24-E4C1-AB284F1B9D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3936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Gast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6AFCC401-B4DB-9B45-A8EC-6EB25852C495}"/>
              </a:ext>
            </a:extLst>
          </p:cNvPr>
          <p:cNvSpPr/>
          <p:nvPr userDrawn="1"/>
        </p:nvSpPr>
        <p:spPr>
          <a:xfrm rot="5400000">
            <a:off x="3254089" y="-2762214"/>
            <a:ext cx="294962" cy="68031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57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034DBA-6A34-8742-BF1D-5A6645FAD9C1}"/>
              </a:ext>
            </a:extLst>
          </p:cNvPr>
          <p:cNvSpPr txBox="1"/>
          <p:nvPr userDrawn="1"/>
        </p:nvSpPr>
        <p:spPr>
          <a:xfrm>
            <a:off x="1855304" y="-87464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80E1764F-0D38-0943-921D-C696560D425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4838" y="1099334"/>
            <a:ext cx="6505535" cy="2988000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400" baseline="0">
                <a:latin typeface="Arial" panose="020B0604020202020204" pitchFamily="34" charset="0"/>
              </a:defRPr>
            </a:lvl4pPr>
            <a:lvl5pPr>
              <a:defRPr sz="14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6A3C95-F6CC-4D43-AD7E-4DDC8AEEDF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839" y="496389"/>
            <a:ext cx="5938202" cy="28593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– gastric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A023E9-A874-7CD5-E4B1-92CE00C388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7657" y="220285"/>
            <a:ext cx="1133361" cy="2319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0E59B5-660F-5213-69DF-1B0860928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7701" y="496389"/>
            <a:ext cx="933317" cy="306000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A1A3D46-FF90-13C3-42A0-538D85EEFD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373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27 Most Preval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6AFCC401-B4DB-9B45-A8EC-6EB25852C495}"/>
              </a:ext>
            </a:extLst>
          </p:cNvPr>
          <p:cNvSpPr/>
          <p:nvPr userDrawn="1"/>
        </p:nvSpPr>
        <p:spPr>
          <a:xfrm rot="5400000">
            <a:off x="3254089" y="-2762214"/>
            <a:ext cx="294962" cy="68031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A9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034DBA-6A34-8742-BF1D-5A6645FAD9C1}"/>
              </a:ext>
            </a:extLst>
          </p:cNvPr>
          <p:cNvSpPr txBox="1"/>
          <p:nvPr userDrawn="1"/>
        </p:nvSpPr>
        <p:spPr>
          <a:xfrm>
            <a:off x="1855304" y="-87464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4179111-BD7A-C643-8D12-C3607C2B405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4838" y="1099334"/>
            <a:ext cx="6505535" cy="2988000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400" baseline="0">
                <a:latin typeface="Arial" panose="020B0604020202020204" pitchFamily="34" charset="0"/>
              </a:defRPr>
            </a:lvl4pPr>
            <a:lvl5pPr>
              <a:defRPr sz="14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BD0024B-B9EF-C540-B1A4-F17931B9B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839" y="496389"/>
            <a:ext cx="5938202" cy="28593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– 27 most prevalent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B3E7CF-5AE5-0BA8-E26C-5A90110B2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7657" y="220285"/>
            <a:ext cx="1133361" cy="2319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654EAA-53EF-5410-1038-FEF6C127D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3581" y="496389"/>
            <a:ext cx="2037437" cy="306000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6BE109F-86D0-1705-3B04-CDA12B4B12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1180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034DBA-6A34-8742-BF1D-5A6645FAD9C1}"/>
              </a:ext>
            </a:extLst>
          </p:cNvPr>
          <p:cNvSpPr txBox="1"/>
          <p:nvPr userDrawn="1"/>
        </p:nvSpPr>
        <p:spPr>
          <a:xfrm>
            <a:off x="1855304" y="-87464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4179111-BD7A-C643-8D12-C3607C2B405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4838" y="1099334"/>
            <a:ext cx="6505535" cy="2988000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400" baseline="0">
                <a:latin typeface="Arial" panose="020B0604020202020204" pitchFamily="34" charset="0"/>
              </a:defRPr>
            </a:lvl4pPr>
            <a:lvl5pPr>
              <a:defRPr sz="14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61DAE0-FF1D-A445-8080-9312BF0DCF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06122" y="491579"/>
            <a:ext cx="903323" cy="2949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FC5945A-FAAB-FB4A-A6E6-ED7D0F42BEAC}"/>
              </a:ext>
            </a:extLst>
          </p:cNvPr>
          <p:cNvSpPr/>
          <p:nvPr userDrawn="1"/>
        </p:nvSpPr>
        <p:spPr>
          <a:xfrm>
            <a:off x="0" y="491579"/>
            <a:ext cx="6602599" cy="290742"/>
          </a:xfrm>
          <a:prstGeom prst="rect">
            <a:avLst/>
          </a:prstGeom>
          <a:solidFill>
            <a:srgbClr val="E41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BD0024B-B9EF-C540-B1A4-F17931B9B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839" y="496389"/>
            <a:ext cx="5938202" cy="28593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– Blood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CEE784-1BDA-94C9-6236-954A836109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7657" y="220285"/>
            <a:ext cx="1133361" cy="2319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B02E41-A37B-84B3-7859-15DB59D357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33112" y="521551"/>
            <a:ext cx="721244" cy="230798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74388C0-5DF5-8EB3-A478-126BC1E288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7573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 White_Vol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6395F-F9E1-5842-A9EF-F8EB0FA3426D}"/>
              </a:ext>
            </a:extLst>
          </p:cNvPr>
          <p:cNvSpPr/>
          <p:nvPr userDrawn="1"/>
        </p:nvSpPr>
        <p:spPr>
          <a:xfrm>
            <a:off x="-43543" y="56243"/>
            <a:ext cx="9144000" cy="481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82575590-2C39-4F0B-DDB3-758BDDC55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966" y="150384"/>
            <a:ext cx="1613647" cy="360363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A4A134E7-4BAA-5FA7-6ACA-1D4D9C117A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481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D43C2D22-BB04-0F44-970F-AF79199E98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BA7A554-14F9-874A-BE2C-574877AB336F}"/>
              </a:ext>
            </a:extLst>
          </p:cNvPr>
          <p:cNvSpPr/>
          <p:nvPr userDrawn="1"/>
        </p:nvSpPr>
        <p:spPr>
          <a:xfrm>
            <a:off x="6960280" y="3219252"/>
            <a:ext cx="1467048" cy="1467048"/>
          </a:xfrm>
          <a:prstGeom prst="ellipse">
            <a:avLst/>
          </a:prstGeom>
          <a:gradFill>
            <a:gsLst>
              <a:gs pos="13000">
                <a:srgbClr val="E94A38"/>
              </a:gs>
              <a:gs pos="88000">
                <a:srgbClr val="7F1810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1F7B9D4-E4E9-1B4D-8243-4D299BB8A5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48690" y="3271520"/>
            <a:ext cx="2255916" cy="393849"/>
          </a:xfrm>
        </p:spPr>
        <p:txBody>
          <a:bodyPr lIns="0" tIns="0" rIns="0" bIns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6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Title Slide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99D405D-1A37-9C40-8F11-E30D756DF6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1090" y="3982255"/>
            <a:ext cx="2596017" cy="259895"/>
          </a:xfrm>
        </p:spPr>
        <p:txBody>
          <a:bodyPr lIns="0" tIns="0" rIns="0" bIns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68B62415-C495-A848-8441-2A817B31DD0A}"/>
              </a:ext>
            </a:extLst>
          </p:cNvPr>
          <p:cNvSpPr/>
          <p:nvPr userDrawn="1"/>
        </p:nvSpPr>
        <p:spPr>
          <a:xfrm rot="4875955">
            <a:off x="-178530" y="2451860"/>
            <a:ext cx="2893938" cy="2897304"/>
          </a:xfrm>
          <a:custGeom>
            <a:avLst/>
            <a:gdLst>
              <a:gd name="connsiteX0" fmla="*/ 40528 w 2893938"/>
              <a:gd name="connsiteY0" fmla="*/ 1592801 h 2897304"/>
              <a:gd name="connsiteX1" fmla="*/ 1994829 w 2893938"/>
              <a:gd name="connsiteY1" fmla="*/ 0 h 2897304"/>
              <a:gd name="connsiteX2" fmla="*/ 2771307 w 2893938"/>
              <a:gd name="connsiteY2" fmla="*/ 156764 h 2897304"/>
              <a:gd name="connsiteX3" fmla="*/ 2893938 w 2893938"/>
              <a:gd name="connsiteY3" fmla="*/ 215838 h 2897304"/>
              <a:gd name="connsiteX4" fmla="*/ 2481984 w 2893938"/>
              <a:gd name="connsiteY4" fmla="*/ 2897304 h 2897304"/>
              <a:gd name="connsiteX5" fmla="*/ 74088 w 2893938"/>
              <a:gd name="connsiteY5" fmla="*/ 2527378 h 2897304"/>
              <a:gd name="connsiteX6" fmla="*/ 40528 w 2893938"/>
              <a:gd name="connsiteY6" fmla="*/ 2396858 h 2897304"/>
              <a:gd name="connsiteX7" fmla="*/ 0 w 2893938"/>
              <a:gd name="connsiteY7" fmla="*/ 1994830 h 2897304"/>
              <a:gd name="connsiteX8" fmla="*/ 40528 w 2893938"/>
              <a:gd name="connsiteY8" fmla="*/ 1592801 h 289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3938" h="2897304">
                <a:moveTo>
                  <a:pt x="40528" y="1592801"/>
                </a:moveTo>
                <a:cubicBezTo>
                  <a:pt x="226538" y="683791"/>
                  <a:pt x="1030829" y="0"/>
                  <a:pt x="1994829" y="0"/>
                </a:cubicBezTo>
                <a:cubicBezTo>
                  <a:pt x="2270258" y="0"/>
                  <a:pt x="2532648" y="55820"/>
                  <a:pt x="2771307" y="156764"/>
                </a:cubicBezTo>
                <a:lnTo>
                  <a:pt x="2893938" y="215838"/>
                </a:lnTo>
                <a:lnTo>
                  <a:pt x="2481984" y="2897304"/>
                </a:lnTo>
                <a:lnTo>
                  <a:pt x="74088" y="2527378"/>
                </a:lnTo>
                <a:lnTo>
                  <a:pt x="40528" y="2396858"/>
                </a:lnTo>
                <a:cubicBezTo>
                  <a:pt x="13956" y="2266999"/>
                  <a:pt x="0" y="2132544"/>
                  <a:pt x="0" y="1994830"/>
                </a:cubicBezTo>
                <a:cubicBezTo>
                  <a:pt x="0" y="1857115"/>
                  <a:pt x="13955" y="1722660"/>
                  <a:pt x="40528" y="1592801"/>
                </a:cubicBezTo>
                <a:close/>
              </a:path>
            </a:pathLst>
          </a:custGeom>
          <a:gradFill>
            <a:gsLst>
              <a:gs pos="6000">
                <a:srgbClr val="E94A38"/>
              </a:gs>
              <a:gs pos="89000">
                <a:srgbClr val="7F1810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5AE811-D740-1440-B313-2BE04B01EE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8669" y="1409468"/>
            <a:ext cx="3406662" cy="12113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7C3AD24-D5E3-0C41-833E-A55A0352F521}"/>
              </a:ext>
            </a:extLst>
          </p:cNvPr>
          <p:cNvSpPr txBox="1"/>
          <p:nvPr userDrawn="1"/>
        </p:nvSpPr>
        <p:spPr>
          <a:xfrm>
            <a:off x="204580" y="4949613"/>
            <a:ext cx="2871004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1C3D38-97FB-8F44-83A7-FE7EB844FDC8}"/>
              </a:ext>
            </a:extLst>
          </p:cNvPr>
          <p:cNvSpPr/>
          <p:nvPr userDrawn="1"/>
        </p:nvSpPr>
        <p:spPr>
          <a:xfrm>
            <a:off x="7449201" y="4915907"/>
            <a:ext cx="149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94443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2BC7124C-ED40-D542-80A7-09613C3E12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5042B7-2FB7-2849-B580-1FE3738FC580}"/>
              </a:ext>
            </a:extLst>
          </p:cNvPr>
          <p:cNvSpPr txBox="1"/>
          <p:nvPr userDrawn="1"/>
        </p:nvSpPr>
        <p:spPr>
          <a:xfrm>
            <a:off x="6838122" y="607280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C541E8-2AB6-3E45-A25F-1C5998659A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1146" y="220284"/>
            <a:ext cx="1299806" cy="4621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11B57D-A5F1-9F46-A485-C9C9C5F75385}"/>
              </a:ext>
            </a:extLst>
          </p:cNvPr>
          <p:cNvSpPr txBox="1"/>
          <p:nvPr userDrawn="1"/>
        </p:nvSpPr>
        <p:spPr>
          <a:xfrm>
            <a:off x="204580" y="4949613"/>
            <a:ext cx="2871004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1C3D27-499E-574B-807F-167E5853033D}"/>
              </a:ext>
            </a:extLst>
          </p:cNvPr>
          <p:cNvSpPr/>
          <p:nvPr userDrawn="1"/>
        </p:nvSpPr>
        <p:spPr>
          <a:xfrm>
            <a:off x="7449201" y="4915907"/>
            <a:ext cx="149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3E38036-2765-4E41-8F89-F3AE3BEC47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195" y="1887737"/>
            <a:ext cx="5010400" cy="684013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6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2FDE8DE2-934D-AC4F-A2F7-62690A8061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195" y="2605288"/>
            <a:ext cx="5010400" cy="722261"/>
          </a:xfr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this space to add any additional information on the section.</a:t>
            </a:r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id="{A51B7717-EE26-9544-B7E0-D77183FC3D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1694" y="1450500"/>
            <a:ext cx="2309576" cy="2309576"/>
          </a:xfrm>
          <a:prstGeom prst="ellipse">
            <a:avLst/>
          </a:prstGeom>
          <a:ln w="57150"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256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Chapter Slid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34AE5566-5B03-9A4F-864C-BADFDA884E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23"/>
            <a:ext cx="9144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A1702C-6252-7243-9E20-5EB7102217A0}"/>
              </a:ext>
            </a:extLst>
          </p:cNvPr>
          <p:cNvSpPr txBox="1"/>
          <p:nvPr userDrawn="1"/>
        </p:nvSpPr>
        <p:spPr>
          <a:xfrm>
            <a:off x="-805758" y="9868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1F7B9D4-E4E9-1B4D-8243-4D299BB8A5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532" y="1574719"/>
            <a:ext cx="3522680" cy="598679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600" b="1" i="0" kern="1200" baseline="0" dirty="0">
                <a:solidFill>
                  <a:srgbClr val="4A4A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99D405D-1A37-9C40-8F11-E30D756DF6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5531" y="2292270"/>
            <a:ext cx="3522680" cy="901095"/>
          </a:xfr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baseline="0" dirty="0">
                <a:solidFill>
                  <a:srgbClr val="4A4A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this space to add any additional information on the section.</a:t>
            </a:r>
          </a:p>
        </p:txBody>
      </p:sp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8D08F767-19A7-7447-A647-5CEC26C93C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5719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BBD1039D-FEDF-8D49-8D86-4F8C53B02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69656"/>
            <a:ext cx="9144000" cy="2738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A64AFB-0309-984D-9980-ABB63F478E09}"/>
              </a:ext>
            </a:extLst>
          </p:cNvPr>
          <p:cNvSpPr txBox="1"/>
          <p:nvPr userDrawn="1"/>
        </p:nvSpPr>
        <p:spPr>
          <a:xfrm>
            <a:off x="204580" y="4949613"/>
            <a:ext cx="2871004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00E44-8CAA-AD47-A886-F5BC7BCE8BE9}"/>
              </a:ext>
            </a:extLst>
          </p:cNvPr>
          <p:cNvSpPr/>
          <p:nvPr userDrawn="1"/>
        </p:nvSpPr>
        <p:spPr>
          <a:xfrm>
            <a:off x="7449201" y="4915907"/>
            <a:ext cx="149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6D8F97-15F0-3890-3678-E58959759A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580" y="206400"/>
            <a:ext cx="1299304" cy="46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80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140">
          <p15:clr>
            <a:srgbClr val="FBAE40"/>
          </p15:clr>
        </p15:guide>
        <p15:guide id="4" pos="113">
          <p15:clr>
            <a:srgbClr val="FBAE40"/>
          </p15:clr>
        </p15:guide>
        <p15:guide id="5" pos="5647">
          <p15:clr>
            <a:srgbClr val="FBAE40"/>
          </p15:clr>
        </p15:guide>
        <p15:guide id="6" orient="horz" pos="1620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Shape&#10;&#10;Description automatically generated">
            <a:extLst>
              <a:ext uri="{FF2B5EF4-FFF2-40B4-BE49-F238E27FC236}">
                <a16:creationId xmlns:a16="http://schemas.microsoft.com/office/drawing/2014/main" id="{D84AA9F3-C7AA-3040-A0F4-EEB7FF8671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B02E844-0D24-A74D-A4ED-71F324CDCEB8}"/>
              </a:ext>
            </a:extLst>
          </p:cNvPr>
          <p:cNvGrpSpPr/>
          <p:nvPr userDrawn="1"/>
        </p:nvGrpSpPr>
        <p:grpSpPr>
          <a:xfrm>
            <a:off x="1772240" y="1173899"/>
            <a:ext cx="5506384" cy="2747565"/>
            <a:chOff x="1772240" y="1173899"/>
            <a:chExt cx="5506384" cy="27475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EB28D52-EC01-9143-B229-0C73C0873A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alphaModFix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4652" y="2126330"/>
              <a:ext cx="2033972" cy="179513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A3625F1-5F41-BC4D-91CF-D1BA763B75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alphaModFix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772240" y="1173899"/>
              <a:ext cx="2033972" cy="1795134"/>
            </a:xfrm>
            <a:prstGeom prst="rect">
              <a:avLst/>
            </a:prstGeom>
          </p:spPr>
        </p:pic>
      </p:grp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1F7B9D4-E4E9-1B4D-8243-4D299BB8A5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2695" y="1973071"/>
            <a:ext cx="4698610" cy="1410361"/>
          </a:xfrm>
        </p:spPr>
        <p:txBody>
          <a:bodyPr lIns="0" tIns="0" rIns="0" bIns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2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this page to add your mission statement, a quote or to break up a subsection.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6D44D5-51EF-7842-BB34-401D95ACABB6}"/>
              </a:ext>
            </a:extLst>
          </p:cNvPr>
          <p:cNvSpPr txBox="1"/>
          <p:nvPr userDrawn="1"/>
        </p:nvSpPr>
        <p:spPr>
          <a:xfrm>
            <a:off x="186232" y="4899487"/>
            <a:ext cx="1074243" cy="662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5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Volition Veterinary Diagnostics© 2019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1154F5-F70A-4E4E-AC02-BD41E5958497}"/>
              </a:ext>
            </a:extLst>
          </p:cNvPr>
          <p:cNvSpPr txBox="1"/>
          <p:nvPr userDrawn="1"/>
        </p:nvSpPr>
        <p:spPr>
          <a:xfrm>
            <a:off x="186232" y="4975687"/>
            <a:ext cx="1074243" cy="662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5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Confidential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681255-76AC-1446-AC9A-9BD2E606FEE6}"/>
              </a:ext>
            </a:extLst>
          </p:cNvPr>
          <p:cNvSpPr txBox="1"/>
          <p:nvPr userDrawn="1"/>
        </p:nvSpPr>
        <p:spPr>
          <a:xfrm>
            <a:off x="186232" y="4959553"/>
            <a:ext cx="1074243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Volition</a:t>
            </a:r>
            <a:r>
              <a:rPr lang="en-GB" sz="800" kern="1200" baseline="300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8168699-13A7-3649-8121-AC0A8035463A}"/>
              </a:ext>
            </a:extLst>
          </p:cNvPr>
          <p:cNvSpPr/>
          <p:nvPr userDrawn="1"/>
        </p:nvSpPr>
        <p:spPr>
          <a:xfrm>
            <a:off x="6960280" y="3219252"/>
            <a:ext cx="1467048" cy="1467048"/>
          </a:xfrm>
          <a:prstGeom prst="ellipse">
            <a:avLst/>
          </a:prstGeom>
          <a:gradFill>
            <a:gsLst>
              <a:gs pos="13000">
                <a:srgbClr val="E94A38"/>
              </a:gs>
              <a:gs pos="88000">
                <a:srgbClr val="7F1810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AFF3B8D3-D5EA-6D43-8387-4516BEDF9575}"/>
              </a:ext>
            </a:extLst>
          </p:cNvPr>
          <p:cNvSpPr/>
          <p:nvPr userDrawn="1"/>
        </p:nvSpPr>
        <p:spPr>
          <a:xfrm rot="4875955">
            <a:off x="-178530" y="2451860"/>
            <a:ext cx="2893938" cy="2897304"/>
          </a:xfrm>
          <a:custGeom>
            <a:avLst/>
            <a:gdLst>
              <a:gd name="connsiteX0" fmla="*/ 40528 w 2893938"/>
              <a:gd name="connsiteY0" fmla="*/ 1592801 h 2897304"/>
              <a:gd name="connsiteX1" fmla="*/ 1994829 w 2893938"/>
              <a:gd name="connsiteY1" fmla="*/ 0 h 2897304"/>
              <a:gd name="connsiteX2" fmla="*/ 2771307 w 2893938"/>
              <a:gd name="connsiteY2" fmla="*/ 156764 h 2897304"/>
              <a:gd name="connsiteX3" fmla="*/ 2893938 w 2893938"/>
              <a:gd name="connsiteY3" fmla="*/ 215838 h 2897304"/>
              <a:gd name="connsiteX4" fmla="*/ 2481984 w 2893938"/>
              <a:gd name="connsiteY4" fmla="*/ 2897304 h 2897304"/>
              <a:gd name="connsiteX5" fmla="*/ 74088 w 2893938"/>
              <a:gd name="connsiteY5" fmla="*/ 2527378 h 2897304"/>
              <a:gd name="connsiteX6" fmla="*/ 40528 w 2893938"/>
              <a:gd name="connsiteY6" fmla="*/ 2396858 h 2897304"/>
              <a:gd name="connsiteX7" fmla="*/ 0 w 2893938"/>
              <a:gd name="connsiteY7" fmla="*/ 1994830 h 2897304"/>
              <a:gd name="connsiteX8" fmla="*/ 40528 w 2893938"/>
              <a:gd name="connsiteY8" fmla="*/ 1592801 h 289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3938" h="2897304">
                <a:moveTo>
                  <a:pt x="40528" y="1592801"/>
                </a:moveTo>
                <a:cubicBezTo>
                  <a:pt x="226538" y="683791"/>
                  <a:pt x="1030829" y="0"/>
                  <a:pt x="1994829" y="0"/>
                </a:cubicBezTo>
                <a:cubicBezTo>
                  <a:pt x="2270258" y="0"/>
                  <a:pt x="2532648" y="55820"/>
                  <a:pt x="2771307" y="156764"/>
                </a:cubicBezTo>
                <a:lnTo>
                  <a:pt x="2893938" y="215838"/>
                </a:lnTo>
                <a:lnTo>
                  <a:pt x="2481984" y="2897304"/>
                </a:lnTo>
                <a:lnTo>
                  <a:pt x="74088" y="2527378"/>
                </a:lnTo>
                <a:lnTo>
                  <a:pt x="40528" y="2396858"/>
                </a:lnTo>
                <a:cubicBezTo>
                  <a:pt x="13956" y="2266999"/>
                  <a:pt x="0" y="2132544"/>
                  <a:pt x="0" y="1994830"/>
                </a:cubicBezTo>
                <a:cubicBezTo>
                  <a:pt x="0" y="1857115"/>
                  <a:pt x="13955" y="1722660"/>
                  <a:pt x="40528" y="1592801"/>
                </a:cubicBezTo>
                <a:close/>
              </a:path>
            </a:pathLst>
          </a:custGeom>
          <a:gradFill>
            <a:gsLst>
              <a:gs pos="6000">
                <a:srgbClr val="E94A38"/>
              </a:gs>
              <a:gs pos="89000">
                <a:srgbClr val="7F1810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81A2C8-CA90-8344-BC4C-E28E9E0C1B6C}"/>
              </a:ext>
            </a:extLst>
          </p:cNvPr>
          <p:cNvSpPr txBox="1"/>
          <p:nvPr userDrawn="1"/>
        </p:nvSpPr>
        <p:spPr>
          <a:xfrm>
            <a:off x="204580" y="4949613"/>
            <a:ext cx="2871004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191045-9576-7F45-AD64-A30C5748B114}"/>
              </a:ext>
            </a:extLst>
          </p:cNvPr>
          <p:cNvSpPr/>
          <p:nvPr userDrawn="1"/>
        </p:nvSpPr>
        <p:spPr>
          <a:xfrm>
            <a:off x="7449201" y="4915907"/>
            <a:ext cx="149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27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13">
          <p15:clr>
            <a:srgbClr val="FBAE40"/>
          </p15:clr>
        </p15:guide>
        <p15:guide id="4" pos="5647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6395F-F9E1-5842-A9EF-F8EB0FA3426D}"/>
              </a:ext>
            </a:extLst>
          </p:cNvPr>
          <p:cNvSpPr/>
          <p:nvPr userDrawn="1"/>
        </p:nvSpPr>
        <p:spPr>
          <a:xfrm>
            <a:off x="0" y="50800"/>
            <a:ext cx="9144000" cy="481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1004FC-037D-D360-C4BF-369F684596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1146" y="216057"/>
            <a:ext cx="1299304" cy="461992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3C3EF82-B606-C90F-D6E2-E7E32490CE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90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6395F-F9E1-5842-A9EF-F8EB0FA3426D}"/>
              </a:ext>
            </a:extLst>
          </p:cNvPr>
          <p:cNvSpPr/>
          <p:nvPr userDrawn="1"/>
        </p:nvSpPr>
        <p:spPr>
          <a:xfrm>
            <a:off x="0" y="50800"/>
            <a:ext cx="9144000" cy="481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1004FC-037D-D360-C4BF-369F684596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1146" y="216057"/>
            <a:ext cx="1299304" cy="461992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3C3EF82-B606-C90F-D6E2-E7E32490CE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4FA0B8-1987-AFF0-9555-4738553CB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114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Whit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6395F-F9E1-5842-A9EF-F8EB0FA3426D}"/>
              </a:ext>
            </a:extLst>
          </p:cNvPr>
          <p:cNvSpPr/>
          <p:nvPr userDrawn="1"/>
        </p:nvSpPr>
        <p:spPr>
          <a:xfrm>
            <a:off x="0" y="50800"/>
            <a:ext cx="9144000" cy="481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1004FC-037D-D360-C4BF-369F684596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1146" y="216057"/>
            <a:ext cx="1299304" cy="46199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F83E4DD-8440-4536-D9B1-EA0053FDA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55CE341-56BE-215E-E98E-2F6FEADAC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A6F875-93C0-DC2A-2BF0-D9EE76B6AA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387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White with Graph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6395F-F9E1-5842-A9EF-F8EB0FA3426D}"/>
              </a:ext>
            </a:extLst>
          </p:cNvPr>
          <p:cNvSpPr/>
          <p:nvPr userDrawn="1"/>
        </p:nvSpPr>
        <p:spPr>
          <a:xfrm>
            <a:off x="0" y="50800"/>
            <a:ext cx="9144000" cy="481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1004FC-037D-D360-C4BF-369F684596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1146" y="216057"/>
            <a:ext cx="1299304" cy="46199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CC237FD-2E8D-2CAB-5F2D-59C8E7298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hart Placeholder 3">
            <a:extLst>
              <a:ext uri="{FF2B5EF4-FFF2-40B4-BE49-F238E27FC236}">
                <a16:creationId xmlns:a16="http://schemas.microsoft.com/office/drawing/2014/main" id="{9155817B-67A6-AD6C-C36D-B7D1537CBAC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85738" y="1324707"/>
            <a:ext cx="4279900" cy="3060000"/>
          </a:xfrm>
          <a:ln w="12700">
            <a:noFill/>
          </a:ln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5A08A89-DA3F-2578-B402-853DF53BB44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57738" y="1324707"/>
            <a:ext cx="3790730" cy="3060000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2602BA-AAE7-92CA-96AF-953CA0CFA1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9460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2BC7124C-ED40-D542-80A7-09613C3E12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D5CCE8-00A1-2B44-BE67-CA1F6EC4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532" y="584886"/>
            <a:ext cx="6853669" cy="403655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5042B7-2FB7-2849-B580-1FE3738FC580}"/>
              </a:ext>
            </a:extLst>
          </p:cNvPr>
          <p:cNvSpPr txBox="1"/>
          <p:nvPr userDrawn="1"/>
        </p:nvSpPr>
        <p:spPr>
          <a:xfrm>
            <a:off x="6838122" y="607280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BDE7FAD-8963-B14D-BE39-1A97214952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4864" y="1398931"/>
            <a:ext cx="2610000" cy="26100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these bubbles to pull out key facts.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63935BA3-0F70-7347-B783-15CE64AD2F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2789" y="1398931"/>
            <a:ext cx="2610000" cy="26100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these bubbles to pull out key facts.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EB10DB1D-A21F-154C-BB8E-471088A8A0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0714" y="1398931"/>
            <a:ext cx="2610000" cy="26100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these bubbles to pull out key facts.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11B57D-A5F1-9F46-A485-C9C9C5F75385}"/>
              </a:ext>
            </a:extLst>
          </p:cNvPr>
          <p:cNvSpPr txBox="1"/>
          <p:nvPr userDrawn="1"/>
        </p:nvSpPr>
        <p:spPr>
          <a:xfrm>
            <a:off x="204580" y="4949613"/>
            <a:ext cx="2871004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1C3D27-499E-574B-807F-167E5853033D}"/>
              </a:ext>
            </a:extLst>
          </p:cNvPr>
          <p:cNvSpPr/>
          <p:nvPr userDrawn="1"/>
        </p:nvSpPr>
        <p:spPr>
          <a:xfrm>
            <a:off x="7449201" y="4915907"/>
            <a:ext cx="149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2504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82FE70B4-7192-074F-85C1-A61A2A7442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D5CCE8-00A1-2B44-BE67-CA1F6EC4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393" y="1844262"/>
            <a:ext cx="5725212" cy="403655"/>
          </a:xfrm>
        </p:spPr>
        <p:txBody>
          <a:bodyPr/>
          <a:lstStyle>
            <a:lvl1pPr algn="ctr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5042B7-2FB7-2849-B580-1FE3738FC580}"/>
              </a:ext>
            </a:extLst>
          </p:cNvPr>
          <p:cNvSpPr txBox="1"/>
          <p:nvPr userDrawn="1"/>
        </p:nvSpPr>
        <p:spPr>
          <a:xfrm>
            <a:off x="6838122" y="607280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147FF70-BAAD-7748-A716-F42F32FB27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09393" y="2551358"/>
            <a:ext cx="5725212" cy="636663"/>
          </a:xfrm>
        </p:spPr>
        <p:txBody>
          <a:bodyPr lIns="0" tIns="0" rIns="0" bIns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BAD058-C85E-9040-8E3D-600E5A156979}"/>
              </a:ext>
            </a:extLst>
          </p:cNvPr>
          <p:cNvSpPr txBox="1"/>
          <p:nvPr userDrawn="1"/>
        </p:nvSpPr>
        <p:spPr>
          <a:xfrm>
            <a:off x="204580" y="4949613"/>
            <a:ext cx="2871004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7D5D5A-5ABC-5B46-BC80-8E6674B046FE}"/>
              </a:ext>
            </a:extLst>
          </p:cNvPr>
          <p:cNvSpPr/>
          <p:nvPr userDrawn="1"/>
        </p:nvSpPr>
        <p:spPr>
          <a:xfrm>
            <a:off x="7449201" y="4915907"/>
            <a:ext cx="149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86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_Vol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6395F-F9E1-5842-A9EF-F8EB0FA3426D}"/>
              </a:ext>
            </a:extLst>
          </p:cNvPr>
          <p:cNvSpPr/>
          <p:nvPr userDrawn="1"/>
        </p:nvSpPr>
        <p:spPr>
          <a:xfrm>
            <a:off x="-43543" y="56243"/>
            <a:ext cx="9144000" cy="481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82575590-2C39-4F0B-DDB3-758BDDC55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966" y="150384"/>
            <a:ext cx="1613647" cy="360363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A4A134E7-4BAA-5FA7-6ACA-1D4D9C117A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CA115A-5A87-D878-A8F0-23B5CA6C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338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White with Bullets_Vol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6395F-F9E1-5842-A9EF-F8EB0FA3426D}"/>
              </a:ext>
            </a:extLst>
          </p:cNvPr>
          <p:cNvSpPr/>
          <p:nvPr userDrawn="1"/>
        </p:nvSpPr>
        <p:spPr>
          <a:xfrm>
            <a:off x="-43543" y="56243"/>
            <a:ext cx="9144000" cy="481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82575590-2C39-4F0B-DDB3-758BDDC55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966" y="150384"/>
            <a:ext cx="1613647" cy="36036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12193F0-3406-9B89-DFEE-7CC63E30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83E3A6C-42D6-7D81-21E2-C1C322BFE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FA29080-FB34-B63D-3928-666D6A4AEA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2582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White with Graphs and Bullets_Vol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6395F-F9E1-5842-A9EF-F8EB0FA3426D}"/>
              </a:ext>
            </a:extLst>
          </p:cNvPr>
          <p:cNvSpPr/>
          <p:nvPr userDrawn="1"/>
        </p:nvSpPr>
        <p:spPr>
          <a:xfrm>
            <a:off x="-43543" y="56243"/>
            <a:ext cx="9144000" cy="481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82575590-2C39-4F0B-DDB3-758BDDC55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966" y="150384"/>
            <a:ext cx="1613647" cy="360363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A11A341A-8803-B789-8851-617D799B818C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85738" y="1324707"/>
            <a:ext cx="4279900" cy="3060000"/>
          </a:xfrm>
          <a:ln w="12700">
            <a:noFill/>
          </a:ln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529BBC-B010-0914-980D-BAF11B03628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57738" y="1324707"/>
            <a:ext cx="3790730" cy="3060000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F3D051D-CA4C-3FED-C225-F14778639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4BF68E-61AE-949E-A218-994B84C87F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0708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4D6D98C-389B-8447-A44C-AB9CFBE311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D5CCE8-00A1-2B44-BE67-CA1F6EC4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32" y="584886"/>
            <a:ext cx="8771536" cy="403655"/>
          </a:xfrm>
        </p:spPr>
        <p:txBody>
          <a:bodyPr/>
          <a:lstStyle>
            <a:lvl1pPr algn="ctr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5042B7-2FB7-2849-B580-1FE3738FC580}"/>
              </a:ext>
            </a:extLst>
          </p:cNvPr>
          <p:cNvSpPr txBox="1"/>
          <p:nvPr userDrawn="1"/>
        </p:nvSpPr>
        <p:spPr>
          <a:xfrm>
            <a:off x="6838122" y="607280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BDE7FAD-8963-B14D-BE39-1A97214952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4864" y="1398931"/>
            <a:ext cx="2610000" cy="26100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500" b="0" i="0" kern="1200" baseline="0" dirty="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these bubbles to pull out key facts.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63935BA3-0F70-7347-B783-15CE64AD2F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2789" y="1398931"/>
            <a:ext cx="2610000" cy="26100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500" b="0" i="0" kern="1200" baseline="0" dirty="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these bubbles to pull out key facts.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EB10DB1D-A21F-154C-BB8E-471088A8A0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0714" y="1398931"/>
            <a:ext cx="2610000" cy="26100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500" b="0" i="0" kern="1200" baseline="0" dirty="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these bubbles to pull out key facts.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90ECAA-4AA9-504C-9903-260A2BAFA90E}"/>
              </a:ext>
            </a:extLst>
          </p:cNvPr>
          <p:cNvSpPr txBox="1"/>
          <p:nvPr userDrawn="1"/>
        </p:nvSpPr>
        <p:spPr>
          <a:xfrm>
            <a:off x="204580" y="4949613"/>
            <a:ext cx="2871004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F64682-8D82-994D-A8CF-94DD59BE594B}"/>
              </a:ext>
            </a:extLst>
          </p:cNvPr>
          <p:cNvSpPr/>
          <p:nvPr userDrawn="1"/>
        </p:nvSpPr>
        <p:spPr>
          <a:xfrm>
            <a:off x="7449201" y="4915907"/>
            <a:ext cx="149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17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ED11582-21E4-EC4C-8274-BC3484DC29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5042B7-2FB7-2849-B580-1FE3738FC580}"/>
              </a:ext>
            </a:extLst>
          </p:cNvPr>
          <p:cNvSpPr txBox="1"/>
          <p:nvPr userDrawn="1"/>
        </p:nvSpPr>
        <p:spPr>
          <a:xfrm>
            <a:off x="6838122" y="607280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58D680-B899-8D43-AAE5-CECFC1641384}"/>
              </a:ext>
            </a:extLst>
          </p:cNvPr>
          <p:cNvSpPr txBox="1"/>
          <p:nvPr userDrawn="1"/>
        </p:nvSpPr>
        <p:spPr>
          <a:xfrm>
            <a:off x="204580" y="4949613"/>
            <a:ext cx="2871004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A820BC-89A8-414D-B41B-275FEB73A155}"/>
              </a:ext>
            </a:extLst>
          </p:cNvPr>
          <p:cNvSpPr/>
          <p:nvPr userDrawn="1"/>
        </p:nvSpPr>
        <p:spPr>
          <a:xfrm>
            <a:off x="7449201" y="4915907"/>
            <a:ext cx="149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16AEBA-C230-884C-8156-6F3FB01A1635}"/>
              </a:ext>
            </a:extLst>
          </p:cNvPr>
          <p:cNvSpPr txBox="1"/>
          <p:nvPr userDrawn="1"/>
        </p:nvSpPr>
        <p:spPr>
          <a:xfrm>
            <a:off x="1709393" y="1844380"/>
            <a:ext cx="5725212" cy="600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4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interest in Volition.</a:t>
            </a:r>
            <a:endParaRPr lang="en-US" sz="2400" b="1" i="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C2519B-FEC9-424F-8416-5E489550DD7E}"/>
              </a:ext>
            </a:extLst>
          </p:cNvPr>
          <p:cNvSpPr txBox="1"/>
          <p:nvPr userDrawn="1"/>
        </p:nvSpPr>
        <p:spPr>
          <a:xfrm>
            <a:off x="1709393" y="2551358"/>
            <a:ext cx="5725212" cy="600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details, please visit </a:t>
            </a:r>
            <a:r>
              <a:rPr lang="en-US" sz="16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www.volition.com</a:t>
            </a:r>
            <a:endParaRPr lang="en-US" sz="16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160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02a_Chapter Slide_Vol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0A87785-B39B-7645-9263-CA4A06BA29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1F7B9D4-E4E9-1B4D-8243-4D299BB8A5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195" y="1887737"/>
            <a:ext cx="5010400" cy="6840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6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99D405D-1A37-9C40-8F11-E30D756DF6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195" y="2605288"/>
            <a:ext cx="5010400" cy="72226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this space to add any additional information on the section.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6333C4-C5CD-AF42-9B3A-A40B4DD15399}"/>
              </a:ext>
            </a:extLst>
          </p:cNvPr>
          <p:cNvSpPr txBox="1"/>
          <p:nvPr userDrawn="1"/>
        </p:nvSpPr>
        <p:spPr>
          <a:xfrm>
            <a:off x="204580" y="4949613"/>
            <a:ext cx="2871004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934A25-5DCA-414F-9911-A896A162A1FB}"/>
              </a:ext>
            </a:extLst>
          </p:cNvPr>
          <p:cNvSpPr/>
          <p:nvPr userDrawn="1"/>
        </p:nvSpPr>
        <p:spPr>
          <a:xfrm>
            <a:off x="7449201" y="4915907"/>
            <a:ext cx="149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1702C-6252-7243-9E20-5EB7102217A0}"/>
              </a:ext>
            </a:extLst>
          </p:cNvPr>
          <p:cNvSpPr txBox="1"/>
          <p:nvPr userDrawn="1"/>
        </p:nvSpPr>
        <p:spPr>
          <a:xfrm>
            <a:off x="-805758" y="9868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2963E0-3205-D948-B826-F9F75C3B6C6D}"/>
              </a:ext>
            </a:extLst>
          </p:cNvPr>
          <p:cNvSpPr txBox="1"/>
          <p:nvPr userDrawn="1"/>
        </p:nvSpPr>
        <p:spPr>
          <a:xfrm>
            <a:off x="9110870" y="526111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6CF5892-C08A-8141-9E68-F49F769D1D9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1694" y="1450500"/>
            <a:ext cx="2309576" cy="2309576"/>
          </a:xfrm>
          <a:prstGeom prst="ellipse">
            <a:avLst/>
          </a:prstGeom>
          <a:ln w="5715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87B15A4-06B4-2C45-9858-50A9ED8319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0" y="168275"/>
            <a:ext cx="1582738" cy="32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60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140">
          <p15:clr>
            <a:srgbClr val="FBAE40"/>
          </p15:clr>
        </p15:guide>
        <p15:guide id="4" pos="113">
          <p15:clr>
            <a:srgbClr val="FBAE40"/>
          </p15:clr>
        </p15:guide>
        <p15:guide id="5" pos="5647">
          <p15:clr>
            <a:srgbClr val="FBAE40"/>
          </p15:clr>
        </p15:guide>
        <p15:guide id="6" orient="horz" pos="16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6395F-F9E1-5842-A9EF-F8EB0FA3426D}"/>
              </a:ext>
            </a:extLst>
          </p:cNvPr>
          <p:cNvSpPr/>
          <p:nvPr userDrawn="1"/>
        </p:nvSpPr>
        <p:spPr>
          <a:xfrm>
            <a:off x="0" y="56243"/>
            <a:ext cx="9144000" cy="481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82575590-2C39-4F0B-DDB3-758BDDC55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966" y="150384"/>
            <a:ext cx="1613647" cy="360363"/>
          </a:xfrm>
          <a:prstGeom prst="rect">
            <a:avLst/>
          </a:prstGeom>
        </p:spPr>
      </p:pic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3E9ABF80-8FDD-2C67-E205-81755C574D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5532" y="1099335"/>
            <a:ext cx="7948246" cy="3328286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/>
            </a:lvl1pPr>
            <a:lvl2pPr marL="176400" indent="-176400">
              <a:spcAft>
                <a:spcPts val="300"/>
              </a:spcAft>
              <a:defRPr sz="1600"/>
            </a:lvl2pPr>
            <a:lvl3pPr marL="352800" indent="-352800">
              <a:spcAft>
                <a:spcPts val="300"/>
              </a:spcAft>
              <a:defRPr sz="1600">
                <a:solidFill>
                  <a:srgbClr val="FF0000"/>
                </a:solidFill>
              </a:defRPr>
            </a:lvl3pPr>
            <a:lvl4pPr marL="529200" indent="-529200">
              <a:spcAft>
                <a:spcPts val="300"/>
              </a:spcAft>
              <a:buNone/>
              <a:defRPr sz="1600">
                <a:solidFill>
                  <a:srgbClr val="FF0000"/>
                </a:solidFill>
              </a:defRPr>
            </a:lvl4pPr>
            <a:lvl5pPr marL="177800" indent="0">
              <a:spcAft>
                <a:spcPts val="300"/>
              </a:spcAft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	Second level</a:t>
            </a:r>
          </a:p>
          <a:p>
            <a:pPr lvl="2"/>
            <a:r>
              <a:rPr lang="en-US" dirty="0"/>
              <a:t>	Third level</a:t>
            </a:r>
          </a:p>
          <a:p>
            <a:pPr lvl="3"/>
            <a:r>
              <a:rPr lang="en-US" dirty="0"/>
              <a:t>	Fourth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FAA8D1-F1B1-4132-D397-222200BB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" y="150384"/>
            <a:ext cx="6793842" cy="719411"/>
          </a:xfrm>
        </p:spPr>
        <p:txBody>
          <a:bodyPr anchor="t" anchorCtr="0"/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8446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6395F-F9E1-5842-A9EF-F8EB0FA3426D}"/>
              </a:ext>
            </a:extLst>
          </p:cNvPr>
          <p:cNvSpPr/>
          <p:nvPr userDrawn="1"/>
        </p:nvSpPr>
        <p:spPr>
          <a:xfrm>
            <a:off x="0" y="50800"/>
            <a:ext cx="9144000" cy="481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09093A-DFEB-B044-89F4-D9CD006F1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595" y="185341"/>
            <a:ext cx="995423" cy="32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86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0A87785-B39B-7645-9263-CA4A06BA29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1F7B9D4-E4E9-1B4D-8243-4D299BB8A5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195" y="1887737"/>
            <a:ext cx="5010400" cy="684013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6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99D405D-1A37-9C40-8F11-E30D756DF6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195" y="2605288"/>
            <a:ext cx="5010400" cy="722261"/>
          </a:xfr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this space to add any additional information on the section.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EE4B9E-EFCB-6842-9BA2-545A8921F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594" y="185340"/>
            <a:ext cx="995423" cy="2906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86333C4-C5CD-AF42-9B3A-A40B4DD15399}"/>
              </a:ext>
            </a:extLst>
          </p:cNvPr>
          <p:cNvSpPr txBox="1"/>
          <p:nvPr userDrawn="1"/>
        </p:nvSpPr>
        <p:spPr>
          <a:xfrm>
            <a:off x="204580" y="4949613"/>
            <a:ext cx="2871004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934A25-5DCA-414F-9911-A896A162A1FB}"/>
              </a:ext>
            </a:extLst>
          </p:cNvPr>
          <p:cNvSpPr/>
          <p:nvPr userDrawn="1"/>
        </p:nvSpPr>
        <p:spPr>
          <a:xfrm>
            <a:off x="7449201" y="4915907"/>
            <a:ext cx="149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1702C-6252-7243-9E20-5EB7102217A0}"/>
              </a:ext>
            </a:extLst>
          </p:cNvPr>
          <p:cNvSpPr txBox="1"/>
          <p:nvPr userDrawn="1"/>
        </p:nvSpPr>
        <p:spPr>
          <a:xfrm>
            <a:off x="-805758" y="9868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2963E0-3205-D948-B826-F9F75C3B6C6D}"/>
              </a:ext>
            </a:extLst>
          </p:cNvPr>
          <p:cNvSpPr txBox="1"/>
          <p:nvPr userDrawn="1"/>
        </p:nvSpPr>
        <p:spPr>
          <a:xfrm>
            <a:off x="9110870" y="526111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6CF5892-C08A-8141-9E68-F49F769D1D9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1694" y="1450500"/>
            <a:ext cx="2309576" cy="2309576"/>
          </a:xfrm>
          <a:prstGeom prst="ellipse">
            <a:avLst/>
          </a:prstGeom>
          <a:ln w="5715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18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140">
          <p15:clr>
            <a:srgbClr val="FBAE40"/>
          </p15:clr>
        </p15:guide>
        <p15:guide id="4" pos="113">
          <p15:clr>
            <a:srgbClr val="FBAE40"/>
          </p15:clr>
        </p15:guide>
        <p15:guide id="5" pos="5647">
          <p15:clr>
            <a:srgbClr val="FBAE40"/>
          </p15:clr>
        </p15:guide>
        <p15:guide id="6" orient="horz" pos="162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54EA5B4-A987-0145-A0F8-B4959E8DA0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4001" cy="5143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48894C-DA25-E246-8FF8-379F6832E6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0015" y="1259965"/>
            <a:ext cx="3089668" cy="126625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BA7A554-14F9-874A-BE2C-574877AB336F}"/>
              </a:ext>
            </a:extLst>
          </p:cNvPr>
          <p:cNvSpPr/>
          <p:nvPr userDrawn="1"/>
        </p:nvSpPr>
        <p:spPr>
          <a:xfrm>
            <a:off x="6960280" y="3219252"/>
            <a:ext cx="1467048" cy="1467048"/>
          </a:xfrm>
          <a:prstGeom prst="ellipse">
            <a:avLst/>
          </a:prstGeom>
          <a:gradFill>
            <a:gsLst>
              <a:gs pos="0">
                <a:srgbClr val="CBDA82"/>
              </a:gs>
              <a:gs pos="89000">
                <a:srgbClr val="518E4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1F7B9D4-E4E9-1B4D-8243-4D299BB8A5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48690" y="3271520"/>
            <a:ext cx="2255916" cy="393849"/>
          </a:xfrm>
        </p:spPr>
        <p:txBody>
          <a:bodyPr lIns="0" tIns="0" rIns="0" bIns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6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Title Slide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99D405D-1A37-9C40-8F11-E30D756DF6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1090" y="3982255"/>
            <a:ext cx="2596017" cy="259895"/>
          </a:xfrm>
        </p:spPr>
        <p:txBody>
          <a:bodyPr lIns="0" tIns="0" rIns="0" bIns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FF5A3D72-191D-8743-BEBA-9F51C0669C4B}"/>
              </a:ext>
            </a:extLst>
          </p:cNvPr>
          <p:cNvSpPr/>
          <p:nvPr userDrawn="1"/>
        </p:nvSpPr>
        <p:spPr>
          <a:xfrm rot="4875955">
            <a:off x="-148456" y="2418319"/>
            <a:ext cx="2914696" cy="2966894"/>
          </a:xfrm>
          <a:custGeom>
            <a:avLst/>
            <a:gdLst>
              <a:gd name="connsiteX0" fmla="*/ 40528 w 2914696"/>
              <a:gd name="connsiteY0" fmla="*/ 1592801 h 2966894"/>
              <a:gd name="connsiteX1" fmla="*/ 1994829 w 2914696"/>
              <a:gd name="connsiteY1" fmla="*/ 0 h 2966894"/>
              <a:gd name="connsiteX2" fmla="*/ 2771307 w 2914696"/>
              <a:gd name="connsiteY2" fmla="*/ 156764 h 2966894"/>
              <a:gd name="connsiteX3" fmla="*/ 2914696 w 2914696"/>
              <a:gd name="connsiteY3" fmla="*/ 225838 h 2966894"/>
              <a:gd name="connsiteX4" fmla="*/ 2493587 w 2914696"/>
              <a:gd name="connsiteY4" fmla="*/ 2966894 h 2966894"/>
              <a:gd name="connsiteX5" fmla="*/ 93388 w 2914696"/>
              <a:gd name="connsiteY5" fmla="*/ 2598150 h 2966894"/>
              <a:gd name="connsiteX6" fmla="*/ 89684 w 2914696"/>
              <a:gd name="connsiteY6" fmla="*/ 2588030 h 2966894"/>
              <a:gd name="connsiteX7" fmla="*/ 0 w 2914696"/>
              <a:gd name="connsiteY7" fmla="*/ 1994829 h 2966894"/>
              <a:gd name="connsiteX8" fmla="*/ 40528 w 2914696"/>
              <a:gd name="connsiteY8" fmla="*/ 1592801 h 296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4696" h="2966894">
                <a:moveTo>
                  <a:pt x="40528" y="1592801"/>
                </a:moveTo>
                <a:cubicBezTo>
                  <a:pt x="226538" y="683791"/>
                  <a:pt x="1030829" y="0"/>
                  <a:pt x="1994829" y="0"/>
                </a:cubicBezTo>
                <a:cubicBezTo>
                  <a:pt x="2270257" y="0"/>
                  <a:pt x="2532648" y="55820"/>
                  <a:pt x="2771307" y="156764"/>
                </a:cubicBezTo>
                <a:lnTo>
                  <a:pt x="2914696" y="225838"/>
                </a:lnTo>
                <a:lnTo>
                  <a:pt x="2493587" y="2966894"/>
                </a:lnTo>
                <a:lnTo>
                  <a:pt x="93388" y="2598150"/>
                </a:lnTo>
                <a:lnTo>
                  <a:pt x="89684" y="2588030"/>
                </a:lnTo>
                <a:cubicBezTo>
                  <a:pt x="31399" y="2400638"/>
                  <a:pt x="0" y="2201400"/>
                  <a:pt x="0" y="1994829"/>
                </a:cubicBezTo>
                <a:cubicBezTo>
                  <a:pt x="0" y="1857115"/>
                  <a:pt x="13955" y="1722660"/>
                  <a:pt x="40528" y="1592801"/>
                </a:cubicBezTo>
                <a:close/>
              </a:path>
            </a:pathLst>
          </a:custGeom>
          <a:gradFill>
            <a:gsLst>
              <a:gs pos="0">
                <a:srgbClr val="CBDA82"/>
              </a:gs>
              <a:gs pos="89000">
                <a:srgbClr val="518E4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A30EFA-73DF-804F-AA13-D1635E821539}"/>
              </a:ext>
            </a:extLst>
          </p:cNvPr>
          <p:cNvSpPr txBox="1"/>
          <p:nvPr userDrawn="1"/>
        </p:nvSpPr>
        <p:spPr>
          <a:xfrm>
            <a:off x="204579" y="4869656"/>
            <a:ext cx="3749903" cy="2656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 Veterinary Diagnostics Development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878A9A-D79A-0F41-8BA5-CB992507AC0D}"/>
              </a:ext>
            </a:extLst>
          </p:cNvPr>
          <p:cNvSpPr/>
          <p:nvPr userDrawn="1"/>
        </p:nvSpPr>
        <p:spPr>
          <a:xfrm>
            <a:off x="7449201" y="4890219"/>
            <a:ext cx="1490219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97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C7F716A-28A8-924A-847F-F3CC1E8FC5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256" y="175815"/>
            <a:ext cx="1179865" cy="493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A1702C-6252-7243-9E20-5EB7102217A0}"/>
              </a:ext>
            </a:extLst>
          </p:cNvPr>
          <p:cNvSpPr txBox="1"/>
          <p:nvPr userDrawn="1"/>
        </p:nvSpPr>
        <p:spPr>
          <a:xfrm>
            <a:off x="-805758" y="9868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A picture containing text, plate&#10;&#10;Description automatically generated">
            <a:extLst>
              <a:ext uri="{FF2B5EF4-FFF2-40B4-BE49-F238E27FC236}">
                <a16:creationId xmlns:a16="http://schemas.microsoft.com/office/drawing/2014/main" id="{B40DF182-1DF7-4D4D-979D-A9492CBC0E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0395" y="398227"/>
            <a:ext cx="2258303" cy="22583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AE08A6-F52E-5E42-9CF3-67EAD30FA6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4001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87FABF-5009-8D49-82CF-CC65FA2CEC4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265" y="185341"/>
            <a:ext cx="1154880" cy="4733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852AAC-4D5A-BE45-8117-E0B0FADFE817}"/>
              </a:ext>
            </a:extLst>
          </p:cNvPr>
          <p:cNvSpPr txBox="1"/>
          <p:nvPr userDrawn="1"/>
        </p:nvSpPr>
        <p:spPr>
          <a:xfrm>
            <a:off x="204579" y="4869656"/>
            <a:ext cx="3749903" cy="2656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 Veterinary Diagnostics Development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63C733-62D5-7A4D-99BC-CC378477E1DC}"/>
              </a:ext>
            </a:extLst>
          </p:cNvPr>
          <p:cNvSpPr/>
          <p:nvPr userDrawn="1"/>
        </p:nvSpPr>
        <p:spPr>
          <a:xfrm>
            <a:off x="7449201" y="4890219"/>
            <a:ext cx="1490219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926938E-5DE6-D145-8559-1136BCB812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195" y="1887737"/>
            <a:ext cx="5010400" cy="684013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6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960B7FE-C077-6C47-8850-8886C2EF12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195" y="2605288"/>
            <a:ext cx="5010400" cy="722261"/>
          </a:xfr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this space to add any additional information on the section.</a:t>
            </a:r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id="{D7088F49-B05C-B74F-8B7D-EF9C43F5FDF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1694" y="1450500"/>
            <a:ext cx="2309576" cy="2309576"/>
          </a:xfrm>
          <a:prstGeom prst="ellipse">
            <a:avLst/>
          </a:prstGeom>
          <a:ln w="57150"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27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140">
          <p15:clr>
            <a:srgbClr val="FBAE40"/>
          </p15:clr>
        </p15:guide>
        <p15:guide id="4" pos="113">
          <p15:clr>
            <a:srgbClr val="FBAE40"/>
          </p15:clr>
        </p15:guide>
        <p15:guide id="5" pos="5647">
          <p15:clr>
            <a:srgbClr val="FBAE40"/>
          </p15:clr>
        </p15:guide>
        <p15:guide id="6" orient="horz" pos="16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Chapter Slide_Image_V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og with a tennis ball in its mouth&#10;&#10;Description automatically generated">
            <a:extLst>
              <a:ext uri="{FF2B5EF4-FFF2-40B4-BE49-F238E27FC236}">
                <a16:creationId xmlns:a16="http://schemas.microsoft.com/office/drawing/2014/main" id="{3AFE2071-A902-1F4B-8847-1D20916D2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52500"/>
            <a:ext cx="9144001" cy="609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A1702C-6252-7243-9E20-5EB7102217A0}"/>
              </a:ext>
            </a:extLst>
          </p:cNvPr>
          <p:cNvSpPr txBox="1"/>
          <p:nvPr userDrawn="1"/>
        </p:nvSpPr>
        <p:spPr>
          <a:xfrm>
            <a:off x="-805758" y="9868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1F7B9D4-E4E9-1B4D-8243-4D299BB8A5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68238" y="2863580"/>
            <a:ext cx="4190079" cy="598679"/>
          </a:xfrm>
        </p:spPr>
        <p:txBody>
          <a:bodyPr lIns="0" tIns="0" rIns="0" bIns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600" b="1" i="0" kern="1200" baseline="0" dirty="0">
                <a:solidFill>
                  <a:srgbClr val="4A4A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99D405D-1A37-9C40-8F11-E30D756DF6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8238" y="3581132"/>
            <a:ext cx="4190079" cy="432822"/>
          </a:xfrm>
        </p:spPr>
        <p:txBody>
          <a:bodyPr lIns="0" tIns="0" rIns="0" bIns="0" anchor="t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baseline="0" dirty="0">
                <a:solidFill>
                  <a:srgbClr val="4A4A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this space to add any additional information on the section.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CDAAA4-C1D3-9B4F-B2FB-74197E9039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265" y="175815"/>
            <a:ext cx="1154880" cy="4733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D08EE2-B07E-0141-A8EB-B1E0B060C4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1" cy="457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3892B3-7390-114E-87E4-CABEFA3A10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62745"/>
            <a:ext cx="9144001" cy="2807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80CD1AC-A3AD-6F40-99F0-1534B5D9599A}"/>
              </a:ext>
            </a:extLst>
          </p:cNvPr>
          <p:cNvSpPr txBox="1"/>
          <p:nvPr userDrawn="1"/>
        </p:nvSpPr>
        <p:spPr>
          <a:xfrm>
            <a:off x="204580" y="4869656"/>
            <a:ext cx="3749903" cy="2656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 Veterinary Diagnostics Development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FC6B0E-2263-3A4B-A572-965DFEF994B0}"/>
              </a:ext>
            </a:extLst>
          </p:cNvPr>
          <p:cNvSpPr/>
          <p:nvPr userDrawn="1"/>
        </p:nvSpPr>
        <p:spPr>
          <a:xfrm>
            <a:off x="7449202" y="4890219"/>
            <a:ext cx="1490219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86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140">
          <p15:clr>
            <a:srgbClr val="FBAE40"/>
          </p15:clr>
        </p15:guide>
        <p15:guide id="4" pos="113">
          <p15:clr>
            <a:srgbClr val="FBAE40"/>
          </p15:clr>
        </p15:guide>
        <p15:guide id="5" pos="5647">
          <p15:clr>
            <a:srgbClr val="FBAE40"/>
          </p15:clr>
        </p15:guide>
        <p15:guide id="6" orient="horz" pos="16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54EA5B4-A987-0145-A0F8-B4959E8DA0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4001" cy="51435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BA7A554-14F9-874A-BE2C-574877AB336F}"/>
              </a:ext>
            </a:extLst>
          </p:cNvPr>
          <p:cNvSpPr/>
          <p:nvPr userDrawn="1"/>
        </p:nvSpPr>
        <p:spPr>
          <a:xfrm>
            <a:off x="6960280" y="3219252"/>
            <a:ext cx="1467048" cy="1467048"/>
          </a:xfrm>
          <a:prstGeom prst="ellipse">
            <a:avLst/>
          </a:prstGeom>
          <a:gradFill>
            <a:gsLst>
              <a:gs pos="0">
                <a:srgbClr val="CBDA82"/>
              </a:gs>
              <a:gs pos="89000">
                <a:srgbClr val="518E4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87FABF-5009-8D49-82CF-CC65FA2CE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265" y="185341"/>
            <a:ext cx="1154880" cy="473312"/>
          </a:xfrm>
          <a:prstGeom prst="rect">
            <a:avLst/>
          </a:prstGeom>
        </p:spPr>
      </p:pic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99D405D-1A37-9C40-8F11-E30D756DF6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98120" y="499605"/>
            <a:ext cx="2596017" cy="259895"/>
          </a:xfr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Add subheading here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02E844-0D24-A74D-A4ED-71F324CDCEB8}"/>
              </a:ext>
            </a:extLst>
          </p:cNvPr>
          <p:cNvGrpSpPr/>
          <p:nvPr userDrawn="1"/>
        </p:nvGrpSpPr>
        <p:grpSpPr>
          <a:xfrm>
            <a:off x="1772240" y="1173899"/>
            <a:ext cx="5506384" cy="2747565"/>
            <a:chOff x="1772240" y="1173899"/>
            <a:chExt cx="5506384" cy="27475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EB28D52-EC01-9143-B229-0C73C0873A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alphaModFix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4652" y="2126330"/>
              <a:ext cx="2033972" cy="179513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A3625F1-5F41-BC4D-91CF-D1BA763B75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alphaModFix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772240" y="1173899"/>
              <a:ext cx="2033972" cy="1795134"/>
            </a:xfrm>
            <a:prstGeom prst="rect">
              <a:avLst/>
            </a:prstGeom>
          </p:spPr>
        </p:pic>
      </p:grpSp>
      <p:sp>
        <p:nvSpPr>
          <p:cNvPr id="19" name="Freeform 18">
            <a:extLst>
              <a:ext uri="{FF2B5EF4-FFF2-40B4-BE49-F238E27FC236}">
                <a16:creationId xmlns:a16="http://schemas.microsoft.com/office/drawing/2014/main" id="{29118A3C-0AFF-0344-B04F-B212BD52E75D}"/>
              </a:ext>
            </a:extLst>
          </p:cNvPr>
          <p:cNvSpPr/>
          <p:nvPr userDrawn="1"/>
        </p:nvSpPr>
        <p:spPr>
          <a:xfrm rot="4875955">
            <a:off x="-148456" y="2418319"/>
            <a:ext cx="2914696" cy="2966894"/>
          </a:xfrm>
          <a:custGeom>
            <a:avLst/>
            <a:gdLst>
              <a:gd name="connsiteX0" fmla="*/ 40528 w 2914696"/>
              <a:gd name="connsiteY0" fmla="*/ 1592801 h 2966894"/>
              <a:gd name="connsiteX1" fmla="*/ 1994829 w 2914696"/>
              <a:gd name="connsiteY1" fmla="*/ 0 h 2966894"/>
              <a:gd name="connsiteX2" fmla="*/ 2771307 w 2914696"/>
              <a:gd name="connsiteY2" fmla="*/ 156764 h 2966894"/>
              <a:gd name="connsiteX3" fmla="*/ 2914696 w 2914696"/>
              <a:gd name="connsiteY3" fmla="*/ 225838 h 2966894"/>
              <a:gd name="connsiteX4" fmla="*/ 2493587 w 2914696"/>
              <a:gd name="connsiteY4" fmla="*/ 2966894 h 2966894"/>
              <a:gd name="connsiteX5" fmla="*/ 93388 w 2914696"/>
              <a:gd name="connsiteY5" fmla="*/ 2598150 h 2966894"/>
              <a:gd name="connsiteX6" fmla="*/ 89684 w 2914696"/>
              <a:gd name="connsiteY6" fmla="*/ 2588030 h 2966894"/>
              <a:gd name="connsiteX7" fmla="*/ 0 w 2914696"/>
              <a:gd name="connsiteY7" fmla="*/ 1994829 h 2966894"/>
              <a:gd name="connsiteX8" fmla="*/ 40528 w 2914696"/>
              <a:gd name="connsiteY8" fmla="*/ 1592801 h 296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4696" h="2966894">
                <a:moveTo>
                  <a:pt x="40528" y="1592801"/>
                </a:moveTo>
                <a:cubicBezTo>
                  <a:pt x="226538" y="683791"/>
                  <a:pt x="1030829" y="0"/>
                  <a:pt x="1994829" y="0"/>
                </a:cubicBezTo>
                <a:cubicBezTo>
                  <a:pt x="2270257" y="0"/>
                  <a:pt x="2532648" y="55820"/>
                  <a:pt x="2771307" y="156764"/>
                </a:cubicBezTo>
                <a:lnTo>
                  <a:pt x="2914696" y="225838"/>
                </a:lnTo>
                <a:lnTo>
                  <a:pt x="2493587" y="2966894"/>
                </a:lnTo>
                <a:lnTo>
                  <a:pt x="93388" y="2598150"/>
                </a:lnTo>
                <a:lnTo>
                  <a:pt x="89684" y="2588030"/>
                </a:lnTo>
                <a:cubicBezTo>
                  <a:pt x="31399" y="2400638"/>
                  <a:pt x="0" y="2201400"/>
                  <a:pt x="0" y="1994829"/>
                </a:cubicBezTo>
                <a:cubicBezTo>
                  <a:pt x="0" y="1857115"/>
                  <a:pt x="13955" y="1722660"/>
                  <a:pt x="40528" y="1592801"/>
                </a:cubicBezTo>
                <a:close/>
              </a:path>
            </a:pathLst>
          </a:custGeom>
          <a:gradFill>
            <a:gsLst>
              <a:gs pos="0">
                <a:srgbClr val="CBDA82"/>
              </a:gs>
              <a:gs pos="89000">
                <a:srgbClr val="518E4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B9CB39-B66A-4C44-ADB9-15FEFBF3A600}"/>
              </a:ext>
            </a:extLst>
          </p:cNvPr>
          <p:cNvSpPr txBox="1"/>
          <p:nvPr userDrawn="1"/>
        </p:nvSpPr>
        <p:spPr>
          <a:xfrm>
            <a:off x="204579" y="4869656"/>
            <a:ext cx="3749903" cy="2656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 Veterinary Diagnostics Development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D12098-0C74-C840-80D5-0E24A36546FF}"/>
              </a:ext>
            </a:extLst>
          </p:cNvPr>
          <p:cNvSpPr/>
          <p:nvPr userDrawn="1"/>
        </p:nvSpPr>
        <p:spPr>
          <a:xfrm>
            <a:off x="7449201" y="4890219"/>
            <a:ext cx="1490219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63ADB19-F19C-D443-BC68-5B3CF58EDE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2695" y="1973071"/>
            <a:ext cx="4698610" cy="1410361"/>
          </a:xfrm>
        </p:spPr>
        <p:txBody>
          <a:bodyPr lIns="0" tIns="0" rIns="0" bIns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2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this page to add your mission statement, a quote or to break up a subsection.</a:t>
            </a:r>
          </a:p>
        </p:txBody>
      </p:sp>
    </p:spTree>
    <p:extLst>
      <p:ext uri="{BB962C8B-B14F-4D97-AF65-F5344CB8AC3E}">
        <p14:creationId xmlns:p14="http://schemas.microsoft.com/office/powerpoint/2010/main" val="3487682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13">
          <p15:clr>
            <a:srgbClr val="FBAE40"/>
          </p15:clr>
        </p15:guide>
        <p15:guide id="4" pos="5647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Blank White_V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6395F-F9E1-5842-A9EF-F8EB0FA3426D}"/>
              </a:ext>
            </a:extLst>
          </p:cNvPr>
          <p:cNvSpPr/>
          <p:nvPr userDrawn="1"/>
        </p:nvSpPr>
        <p:spPr>
          <a:xfrm>
            <a:off x="0" y="50800"/>
            <a:ext cx="9144000" cy="481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E345A8-060B-6446-9E11-E8DB7EC496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256" y="175815"/>
            <a:ext cx="1179865" cy="49320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308B2711-670C-7C44-2A99-700C92C7ED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0454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Title only_White_V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6395F-F9E1-5842-A9EF-F8EB0FA3426D}"/>
              </a:ext>
            </a:extLst>
          </p:cNvPr>
          <p:cNvSpPr/>
          <p:nvPr userDrawn="1"/>
        </p:nvSpPr>
        <p:spPr>
          <a:xfrm>
            <a:off x="0" y="50800"/>
            <a:ext cx="9144000" cy="481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E345A8-060B-6446-9E11-E8DB7EC496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256" y="175815"/>
            <a:ext cx="1179865" cy="49320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308B2711-670C-7C44-2A99-700C92C7ED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4566E6-E225-3435-41F5-0E25BED2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551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White with Bullets_V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6395F-F9E1-5842-A9EF-F8EB0FA3426D}"/>
              </a:ext>
            </a:extLst>
          </p:cNvPr>
          <p:cNvSpPr/>
          <p:nvPr userDrawn="1"/>
        </p:nvSpPr>
        <p:spPr>
          <a:xfrm>
            <a:off x="0" y="50800"/>
            <a:ext cx="9144000" cy="481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E345A8-060B-6446-9E11-E8DB7EC496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256" y="175815"/>
            <a:ext cx="1179865" cy="4932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FBCA05F-A93F-0951-B2D7-1AD8772FF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1DE0133-3BE1-E4D7-C152-C4AFAEEC4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920514A-ACA1-6790-0A8E-698C9B691F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5334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White with Graph and Bullets_V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6395F-F9E1-5842-A9EF-F8EB0FA3426D}"/>
              </a:ext>
            </a:extLst>
          </p:cNvPr>
          <p:cNvSpPr/>
          <p:nvPr userDrawn="1"/>
        </p:nvSpPr>
        <p:spPr>
          <a:xfrm>
            <a:off x="0" y="50800"/>
            <a:ext cx="9144000" cy="481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E345A8-060B-6446-9E11-E8DB7EC496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256" y="175815"/>
            <a:ext cx="1179865" cy="4932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5D1AEB5-7D51-267D-D94C-0E81E8EC2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hart Placeholder 3">
            <a:extLst>
              <a:ext uri="{FF2B5EF4-FFF2-40B4-BE49-F238E27FC236}">
                <a16:creationId xmlns:a16="http://schemas.microsoft.com/office/drawing/2014/main" id="{4F5E9FAE-3B70-C582-BC3F-9945AC3F4E8D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85738" y="1324707"/>
            <a:ext cx="4279900" cy="3060000"/>
          </a:xfrm>
          <a:ln w="12700">
            <a:noFill/>
          </a:ln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D09A204-4EB4-CA38-9E7B-81598F35DE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57738" y="1324707"/>
            <a:ext cx="3790730" cy="3060000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67052C-F49D-D48C-2A51-F645E8E1CB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3839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Blank White_NU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6395F-F9E1-5842-A9EF-F8EB0FA3426D}"/>
              </a:ext>
            </a:extLst>
          </p:cNvPr>
          <p:cNvSpPr/>
          <p:nvPr userDrawn="1"/>
        </p:nvSpPr>
        <p:spPr>
          <a:xfrm>
            <a:off x="0" y="50800"/>
            <a:ext cx="9144000" cy="481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870AC-B1A7-EE6A-397B-584CC56EC1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7399" y="191431"/>
            <a:ext cx="810801" cy="532787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8BA8277-F73B-9584-D1E4-6961761B60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3506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 White_NU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6395F-F9E1-5842-A9EF-F8EB0FA3426D}"/>
              </a:ext>
            </a:extLst>
          </p:cNvPr>
          <p:cNvSpPr/>
          <p:nvPr userDrawn="1"/>
        </p:nvSpPr>
        <p:spPr>
          <a:xfrm>
            <a:off x="0" y="50800"/>
            <a:ext cx="9144000" cy="481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870AC-B1A7-EE6A-397B-584CC56EC1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7399" y="191431"/>
            <a:ext cx="810801" cy="532787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8BA8277-F73B-9584-D1E4-6961761B60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613C7F1-87E3-5C15-BD08-799A3F8DC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01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Chapter Slide_Vol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0A87785-B39B-7645-9263-CA4A06BA29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1F7B9D4-E4E9-1B4D-8243-4D299BB8A5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195" y="1887737"/>
            <a:ext cx="5010400" cy="684013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6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99D405D-1A37-9C40-8F11-E30D756DF6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195" y="2605288"/>
            <a:ext cx="5010400" cy="722261"/>
          </a:xfr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this space to add any additional information on the section.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6333C4-C5CD-AF42-9B3A-A40B4DD15399}"/>
              </a:ext>
            </a:extLst>
          </p:cNvPr>
          <p:cNvSpPr txBox="1"/>
          <p:nvPr userDrawn="1"/>
        </p:nvSpPr>
        <p:spPr>
          <a:xfrm>
            <a:off x="204580" y="4949613"/>
            <a:ext cx="2871004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934A25-5DCA-414F-9911-A896A162A1FB}"/>
              </a:ext>
            </a:extLst>
          </p:cNvPr>
          <p:cNvSpPr/>
          <p:nvPr userDrawn="1"/>
        </p:nvSpPr>
        <p:spPr>
          <a:xfrm>
            <a:off x="7449201" y="4915907"/>
            <a:ext cx="149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1702C-6252-7243-9E20-5EB7102217A0}"/>
              </a:ext>
            </a:extLst>
          </p:cNvPr>
          <p:cNvSpPr txBox="1"/>
          <p:nvPr userDrawn="1"/>
        </p:nvSpPr>
        <p:spPr>
          <a:xfrm>
            <a:off x="-805758" y="9868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2963E0-3205-D948-B826-F9F75C3B6C6D}"/>
              </a:ext>
            </a:extLst>
          </p:cNvPr>
          <p:cNvSpPr txBox="1"/>
          <p:nvPr userDrawn="1"/>
        </p:nvSpPr>
        <p:spPr>
          <a:xfrm>
            <a:off x="9110870" y="526111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6CF5892-C08A-8141-9E68-F49F769D1D9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1694" y="1450500"/>
            <a:ext cx="2309576" cy="2309576"/>
          </a:xfrm>
          <a:prstGeom prst="ellipse">
            <a:avLst/>
          </a:prstGeom>
          <a:ln w="5715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87B15A4-06B4-2C45-9858-50A9ED8319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0" y="168275"/>
            <a:ext cx="1582738" cy="32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43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140">
          <p15:clr>
            <a:srgbClr val="FBAE40"/>
          </p15:clr>
        </p15:guide>
        <p15:guide id="4" pos="113">
          <p15:clr>
            <a:srgbClr val="FBAE40"/>
          </p15:clr>
        </p15:guide>
        <p15:guide id="5" pos="5647">
          <p15:clr>
            <a:srgbClr val="FBAE40"/>
          </p15:clr>
        </p15:guide>
        <p15:guide id="6" orient="horz" pos="162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White with bullets_NU.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6395F-F9E1-5842-A9EF-F8EB0FA3426D}"/>
              </a:ext>
            </a:extLst>
          </p:cNvPr>
          <p:cNvSpPr/>
          <p:nvPr userDrawn="1"/>
        </p:nvSpPr>
        <p:spPr>
          <a:xfrm>
            <a:off x="0" y="50800"/>
            <a:ext cx="9144000" cy="481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870AC-B1A7-EE6A-397B-584CC56EC1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7399" y="191431"/>
            <a:ext cx="810801" cy="53278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82A32D0-9555-7C01-DEF9-DAF5587F3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20331FB-C9F6-A4EE-B90B-5AA2D9E6F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3FE040-44F5-1869-409C-A95E371EC0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895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White with Graph and Bullets_NU.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6395F-F9E1-5842-A9EF-F8EB0FA3426D}"/>
              </a:ext>
            </a:extLst>
          </p:cNvPr>
          <p:cNvSpPr/>
          <p:nvPr userDrawn="1"/>
        </p:nvSpPr>
        <p:spPr>
          <a:xfrm>
            <a:off x="0" y="50800"/>
            <a:ext cx="9144000" cy="481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870AC-B1A7-EE6A-397B-584CC56EC1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7399" y="191431"/>
            <a:ext cx="810801" cy="53278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52929F-690B-81D3-7778-55A1E5D71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hart Placeholder 3">
            <a:extLst>
              <a:ext uri="{FF2B5EF4-FFF2-40B4-BE49-F238E27FC236}">
                <a16:creationId xmlns:a16="http://schemas.microsoft.com/office/drawing/2014/main" id="{2CE1F928-3BF1-B4D2-A1BB-AC5E5F33E67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85738" y="1324707"/>
            <a:ext cx="4279900" cy="3060000"/>
          </a:xfrm>
          <a:ln w="12700">
            <a:noFill/>
          </a:ln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3FE0FB1-2F65-ABE1-CE24-48909ECDC2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57738" y="1324708"/>
            <a:ext cx="3790730" cy="3060000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4AF629-4E27-EDA9-5601-A130A11E5D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6553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ullets_D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7E12AD2E-8B8A-0845-A5FB-98BCF723BB8B}"/>
              </a:ext>
            </a:extLst>
          </p:cNvPr>
          <p:cNvSpPr/>
          <p:nvPr userDrawn="1"/>
        </p:nvSpPr>
        <p:spPr>
          <a:xfrm rot="5400000">
            <a:off x="3254089" y="-2762214"/>
            <a:ext cx="294962" cy="68031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B4A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B78932-A212-364C-BE93-1854C95023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7399" y="191431"/>
            <a:ext cx="810801" cy="532787"/>
          </a:xfrm>
          <a:prstGeom prst="rect">
            <a:avLst/>
          </a:prstGeom>
        </p:spPr>
      </p:pic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0D7A0727-011A-2B4E-8344-8D9483C09A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5434" y="1099334"/>
            <a:ext cx="8013033" cy="342577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E680B2F-23DF-AB45-AE23-77B1D2FD2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34" y="496389"/>
            <a:ext cx="6007607" cy="28593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C05541-9F4D-F94B-BA98-142F305EFD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460" y="520700"/>
            <a:ext cx="248400" cy="255815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38489E6-C662-7B7B-CFE7-CAE7186F78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2178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13">
          <p15:clr>
            <a:srgbClr val="FBAE40"/>
          </p15:clr>
        </p15:guide>
        <p15:guide id="3" pos="2880">
          <p15:clr>
            <a:srgbClr val="FBAE40"/>
          </p15:clr>
        </p15:guide>
        <p15:guide id="4" pos="5647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ullets_V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83CB6AF-9F9E-894F-BEA8-87F4E90E36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5532" y="1099335"/>
            <a:ext cx="7948246" cy="2981777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EED929-7E8E-5B49-A92F-3081135BA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532" y="584886"/>
            <a:ext cx="6450901" cy="403655"/>
          </a:xfrm>
        </p:spPr>
        <p:txBody>
          <a:bodyPr/>
          <a:lstStyle>
            <a:lvl1pPr>
              <a:defRPr sz="2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13A1C7-B1AD-1743-BE68-27A1775915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256" y="175815"/>
            <a:ext cx="1179865" cy="4932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8BCCE01-0DA3-BC66-ECDE-B782881C75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6768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ullets_NU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83CB6AF-9F9E-894F-BEA8-87F4E90E36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5532" y="1099335"/>
            <a:ext cx="7948246" cy="2981777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EED929-7E8E-5B49-A92F-3081135BA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532" y="584886"/>
            <a:ext cx="6450901" cy="403655"/>
          </a:xfrm>
        </p:spPr>
        <p:txBody>
          <a:bodyPr/>
          <a:lstStyle>
            <a:lvl1pPr>
              <a:defRPr sz="2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76CBB1-F85F-EC46-B549-47A288A6B6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7399" y="191431"/>
            <a:ext cx="810801" cy="532787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845FB254-C013-6851-8AD9-1724459EFA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2258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 Picture/Bullets_V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5D30A5-871C-9A4E-AB1A-8CDE6F6301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97280"/>
            <a:ext cx="4502150" cy="322707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1C1381-31A6-EE47-8A49-36814FA2440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57738" y="1106423"/>
            <a:ext cx="3417887" cy="3584449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A97FC5-F398-0441-B0E4-25DE1F926C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6630" y="4453710"/>
            <a:ext cx="4285520" cy="220706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baseline="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3F37E9-5924-D448-BE78-3B43A1FA4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532" y="584886"/>
            <a:ext cx="6450901" cy="403655"/>
          </a:xfrm>
        </p:spPr>
        <p:txBody>
          <a:bodyPr/>
          <a:lstStyle>
            <a:lvl1pPr>
              <a:defRPr sz="2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230827-1DA3-7048-91DC-F0DB63131C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256" y="175815"/>
            <a:ext cx="1179865" cy="4932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50F7471-5688-2F40-63E7-079312FB3F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84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 Picture/Bullets_NU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5D30A5-871C-9A4E-AB1A-8CDE6F6301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97280"/>
            <a:ext cx="4502150" cy="322707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1C1381-31A6-EE47-8A49-36814FA2440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57738" y="1106423"/>
            <a:ext cx="3417887" cy="3584449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A97FC5-F398-0441-B0E4-25DE1F926C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6630" y="4453710"/>
            <a:ext cx="4285520" cy="220706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baseline="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3F37E9-5924-D448-BE78-3B43A1FA4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532" y="584886"/>
            <a:ext cx="6450901" cy="403655"/>
          </a:xfrm>
        </p:spPr>
        <p:txBody>
          <a:bodyPr/>
          <a:lstStyle>
            <a:lvl1pPr>
              <a:defRPr sz="2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92FB32-3322-904C-9672-8F04D427CC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7399" y="191431"/>
            <a:ext cx="810801" cy="532787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EACA3AA-A047-F03C-4386-87F357B1F9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5046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Graph &amp; Bullets_V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5CCE8-00A1-2B44-BE67-CA1F6EC4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532" y="584886"/>
            <a:ext cx="6865033" cy="40365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C649CA8-60F0-1344-815F-219E10038B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6232" y="4067141"/>
            <a:ext cx="4278676" cy="636663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b="0" i="0" kern="1200" dirty="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Chart Information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22AEE7CF-76C0-B944-94DC-18A923CBEF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6232" y="1058171"/>
            <a:ext cx="4278676" cy="220706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0" i="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2" name="Chart Placeholder 3">
            <a:extLst>
              <a:ext uri="{FF2B5EF4-FFF2-40B4-BE49-F238E27FC236}">
                <a16:creationId xmlns:a16="http://schemas.microsoft.com/office/drawing/2014/main" id="{65314AB0-C775-EC45-8461-B6EA4B55A0EB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85738" y="1324708"/>
            <a:ext cx="4279900" cy="2653567"/>
          </a:xfrm>
          <a:ln w="12700">
            <a:noFill/>
          </a:ln>
        </p:spPr>
        <p:txBody>
          <a:bodyPr/>
          <a:lstStyle/>
          <a:p>
            <a:r>
              <a:rPr lang="en-GB" dirty="0"/>
              <a:t>Click icon to add chart</a:t>
            </a:r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4F2A8489-F38B-1242-80B4-ABE3636148D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57738" y="1058171"/>
            <a:ext cx="3790730" cy="3632701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0A7A5F-0CB8-5F45-A875-AE6111A37B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256" y="175815"/>
            <a:ext cx="1179865" cy="49320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A213E3D-2F79-5652-4608-C7A90C9735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7886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Graph &amp; Bullets_NU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5CCE8-00A1-2B44-BE67-CA1F6EC4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532" y="584886"/>
            <a:ext cx="6865033" cy="40365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C649CA8-60F0-1344-815F-219E10038B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6232" y="4067141"/>
            <a:ext cx="4278676" cy="636663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b="0" i="0" kern="1200" dirty="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Chart Information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22AEE7CF-76C0-B944-94DC-18A923CBEF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6232" y="1058171"/>
            <a:ext cx="4278676" cy="220706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0" i="0" kern="1200" baseline="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2" name="Chart Placeholder 3">
            <a:extLst>
              <a:ext uri="{FF2B5EF4-FFF2-40B4-BE49-F238E27FC236}">
                <a16:creationId xmlns:a16="http://schemas.microsoft.com/office/drawing/2014/main" id="{65314AB0-C775-EC45-8461-B6EA4B55A0EB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85738" y="1324708"/>
            <a:ext cx="4279900" cy="2653567"/>
          </a:xfrm>
          <a:ln w="12700">
            <a:noFill/>
          </a:ln>
        </p:spPr>
        <p:txBody>
          <a:bodyPr/>
          <a:lstStyle/>
          <a:p>
            <a:r>
              <a:rPr lang="en-GB" dirty="0"/>
              <a:t>Click icon to add chart</a:t>
            </a:r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4F2A8489-F38B-1242-80B4-ABE3636148D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57738" y="1058171"/>
            <a:ext cx="3790730" cy="3632701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CF1FB-2C8E-4615-3C2C-867F3CD421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7399" y="191431"/>
            <a:ext cx="810801" cy="532787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AE8EFE9-2CD8-0D81-6BB3-DA08D941DD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7253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Image_V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74D8CC0-D24F-6542-8757-6A532BE382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5533" y="1172308"/>
            <a:ext cx="7052176" cy="3245312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87D0215-ECBF-DC41-9335-7D7481BD54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112" y="4485712"/>
            <a:ext cx="7070880" cy="218263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1AF275-FD5C-C04E-AB22-44B4FEEA5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532" y="584886"/>
            <a:ext cx="6450901" cy="403655"/>
          </a:xfrm>
        </p:spPr>
        <p:txBody>
          <a:bodyPr/>
          <a:lstStyle>
            <a:lvl1pPr>
              <a:defRPr sz="2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4E03C1-2CF9-3345-B90E-F0A292859E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256" y="175815"/>
            <a:ext cx="1179865" cy="4932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C7DE150-5DDE-B58D-B95F-75A97F6842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4629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Chapter Slid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white coat&#10;&#10;Description automatically generated with low confidence">
            <a:extLst>
              <a:ext uri="{FF2B5EF4-FFF2-40B4-BE49-F238E27FC236}">
                <a16:creationId xmlns:a16="http://schemas.microsoft.com/office/drawing/2014/main" id="{BCD711C8-66F5-B641-800C-A61F4BB76B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36753"/>
            <a:ext cx="9149203" cy="60204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A1702C-6252-7243-9E20-5EB7102217A0}"/>
              </a:ext>
            </a:extLst>
          </p:cNvPr>
          <p:cNvSpPr txBox="1"/>
          <p:nvPr userDrawn="1"/>
        </p:nvSpPr>
        <p:spPr>
          <a:xfrm>
            <a:off x="-805758" y="9868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2AE58B-AAA0-6947-B06B-80BE01336566}"/>
              </a:ext>
            </a:extLst>
          </p:cNvPr>
          <p:cNvSpPr txBox="1"/>
          <p:nvPr userDrawn="1"/>
        </p:nvSpPr>
        <p:spPr>
          <a:xfrm>
            <a:off x="6835515" y="-18288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729B787-B13A-3B44-95D5-517A041D0B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1330018"/>
            <a:ext cx="4610142" cy="684013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600" b="1" i="0" kern="1200" dirty="0">
                <a:solidFill>
                  <a:srgbClr val="4A4A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E16E5472-B09A-2548-86B3-96DD6E9695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8" y="2047569"/>
            <a:ext cx="4610142" cy="722261"/>
          </a:xfr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rgbClr val="4A4A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this space to add any additional information on the section.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10ABF5F-10FF-2F46-BCFA-C9915EBE4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910"/>
            <a:ext cx="9144000" cy="457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49C946-BDEF-D04F-A724-A6C7CD241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62746"/>
            <a:ext cx="9144000" cy="28075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DBA5558-EE37-E247-9926-A1C6D1FB5C9E}"/>
              </a:ext>
            </a:extLst>
          </p:cNvPr>
          <p:cNvSpPr txBox="1"/>
          <p:nvPr userDrawn="1"/>
        </p:nvSpPr>
        <p:spPr>
          <a:xfrm>
            <a:off x="204580" y="4942703"/>
            <a:ext cx="2871004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8475F0-0681-8A45-9D04-743F1E945F48}"/>
              </a:ext>
            </a:extLst>
          </p:cNvPr>
          <p:cNvSpPr/>
          <p:nvPr userDrawn="1"/>
        </p:nvSpPr>
        <p:spPr>
          <a:xfrm>
            <a:off x="7449201" y="4908997"/>
            <a:ext cx="149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0846635-6298-174C-8730-72488E36F4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595" y="185341"/>
            <a:ext cx="995423" cy="32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60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3140" userDrawn="1">
          <p15:clr>
            <a:srgbClr val="FBAE40"/>
          </p15:clr>
        </p15:guide>
        <p15:guide id="4" pos="113" userDrawn="1">
          <p15:clr>
            <a:srgbClr val="FBAE40"/>
          </p15:clr>
        </p15:guide>
        <p15:guide id="5" pos="5647" userDrawn="1">
          <p15:clr>
            <a:srgbClr val="FBAE40"/>
          </p15:clr>
        </p15:guide>
        <p15:guide id="6" orient="horz" pos="162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mage_NU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74D8CC0-D24F-6542-8757-6A532BE382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5533" y="1172308"/>
            <a:ext cx="7052176" cy="3245312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87D0215-ECBF-DC41-9335-7D7481BD54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112" y="4485712"/>
            <a:ext cx="7070880" cy="218263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1AF275-FD5C-C04E-AB22-44B4FEEA5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532" y="584886"/>
            <a:ext cx="6450901" cy="403655"/>
          </a:xfrm>
        </p:spPr>
        <p:txBody>
          <a:bodyPr/>
          <a:lstStyle>
            <a:lvl1pPr>
              <a:defRPr sz="2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9B0C89-91B2-C347-92FE-002C4C60C2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7399" y="191431"/>
            <a:ext cx="810801" cy="532787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27B097B-E7DF-2F2E-6B8C-B947CFC068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378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hart_V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5CCE8-00A1-2B44-BE67-CA1F6EC4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52" y="584886"/>
            <a:ext cx="6390235" cy="403655"/>
          </a:xfrm>
        </p:spPr>
        <p:txBody>
          <a:bodyPr/>
          <a:lstStyle>
            <a:lvl1pPr>
              <a:defRPr sz="2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Chart Placeholder 3">
            <a:extLst>
              <a:ext uri="{FF2B5EF4-FFF2-40B4-BE49-F238E27FC236}">
                <a16:creationId xmlns:a16="http://schemas.microsoft.com/office/drawing/2014/main" id="{8B8D2AFA-1674-F94E-A7E6-8F67DA1EF97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95533" y="1020763"/>
            <a:ext cx="6389468" cy="3543300"/>
          </a:xfr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2A1875A-50C3-5646-8523-89C0E2424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20468" y="1032933"/>
            <a:ext cx="1586928" cy="3530830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b="0" i="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Chart Information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52A3EC-E20F-D34A-A064-27B4BD67F3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256" y="175815"/>
            <a:ext cx="1179865" cy="49320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C9461DDD-D350-33B2-A49C-B74FAAE76C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576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00">
          <p15:clr>
            <a:srgbClr val="FBAE40"/>
          </p15:clr>
        </p15:guide>
        <p15:guide id="4" orient="horz" pos="3140">
          <p15:clr>
            <a:srgbClr val="FBAE40"/>
          </p15:clr>
        </p15:guide>
        <p15:guide id="5" pos="5647">
          <p15:clr>
            <a:srgbClr val="FBAE40"/>
          </p15:clr>
        </p15:guide>
        <p15:guide id="6" pos="113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hart_NU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5CCE8-00A1-2B44-BE67-CA1F6EC4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52" y="584886"/>
            <a:ext cx="6390235" cy="403655"/>
          </a:xfrm>
        </p:spPr>
        <p:txBody>
          <a:bodyPr/>
          <a:lstStyle>
            <a:lvl1pPr>
              <a:defRPr sz="2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Chart Placeholder 3">
            <a:extLst>
              <a:ext uri="{FF2B5EF4-FFF2-40B4-BE49-F238E27FC236}">
                <a16:creationId xmlns:a16="http://schemas.microsoft.com/office/drawing/2014/main" id="{8B8D2AFA-1674-F94E-A7E6-8F67DA1EF97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95533" y="1020763"/>
            <a:ext cx="6389468" cy="3543300"/>
          </a:xfr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2A1875A-50C3-5646-8523-89C0E2424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20468" y="1032933"/>
            <a:ext cx="1586928" cy="3530830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b="0" i="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Chart Information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C070F1-A53E-C612-E2F1-9C4C7FA41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7399" y="191431"/>
            <a:ext cx="810801" cy="532787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B10614C-C8BB-B3E1-2385-20142B5517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2655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00">
          <p15:clr>
            <a:srgbClr val="FBAE40"/>
          </p15:clr>
        </p15:guide>
        <p15:guide id="4" orient="horz" pos="3140">
          <p15:clr>
            <a:srgbClr val="FBAE40"/>
          </p15:clr>
        </p15:guide>
        <p15:guide id="5" pos="5647">
          <p15:clr>
            <a:srgbClr val="FBAE40"/>
          </p15:clr>
        </p15:guide>
        <p15:guide id="6" pos="113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Blank_V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E345A8-060B-6446-9E11-E8DB7EC496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256" y="175815"/>
            <a:ext cx="1179865" cy="4932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E0B7ECA-7F0E-5DA9-3E8C-E8F5294BBF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0967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Blank_NU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0F2975-2879-B450-1C63-49BB8C758B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7399" y="191431"/>
            <a:ext cx="810801" cy="532787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294B1765-9550-08C2-5643-37644FB055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7031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Bubbles_J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7CA6F2-486F-2040-9F00-7D62716FA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4001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D5CCE8-00A1-2B44-BE67-CA1F6EC4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864" y="584886"/>
            <a:ext cx="6700823" cy="4036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5042B7-2FB7-2849-B580-1FE3738FC580}"/>
              </a:ext>
            </a:extLst>
          </p:cNvPr>
          <p:cNvSpPr txBox="1"/>
          <p:nvPr userDrawn="1"/>
        </p:nvSpPr>
        <p:spPr>
          <a:xfrm>
            <a:off x="6838122" y="607280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D0D8A2-02CF-D447-8842-63ADEF6E2A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0663" y="172641"/>
            <a:ext cx="720291" cy="4733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8EF432-D699-0B42-86A1-B69B4B071F0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6580" y="172641"/>
            <a:ext cx="1154880" cy="47331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54A5986-E137-154D-9F62-5F9A6806E0AA}"/>
              </a:ext>
            </a:extLst>
          </p:cNvPr>
          <p:cNvCxnSpPr/>
          <p:nvPr userDrawn="1"/>
        </p:nvCxnSpPr>
        <p:spPr>
          <a:xfrm>
            <a:off x="8090360" y="172641"/>
            <a:ext cx="0" cy="4733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BDE7FAD-8963-B14D-BE39-1A97214952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4864" y="1398931"/>
            <a:ext cx="2610000" cy="26100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rgbClr val="518E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these bubbles to pull out key facts.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63935BA3-0F70-7347-B783-15CE64AD2F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2789" y="1398931"/>
            <a:ext cx="2610000" cy="26100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rgbClr val="518E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these bubbles to pull out key facts.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EB10DB1D-A21F-154C-BB8E-471088A8A0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0714" y="1398931"/>
            <a:ext cx="2610000" cy="26100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rgbClr val="518E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these bubbles to pull out key facts.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2ED9AA-E108-E245-B83D-0D86F055D567}"/>
              </a:ext>
            </a:extLst>
          </p:cNvPr>
          <p:cNvSpPr txBox="1"/>
          <p:nvPr userDrawn="1"/>
        </p:nvSpPr>
        <p:spPr>
          <a:xfrm>
            <a:off x="204579" y="4869656"/>
            <a:ext cx="3749903" cy="2656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 Veterinary Diagnostics Development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EE6095-2032-8042-BBB3-9F1A9D379C2B}"/>
              </a:ext>
            </a:extLst>
          </p:cNvPr>
          <p:cNvSpPr/>
          <p:nvPr userDrawn="1"/>
        </p:nvSpPr>
        <p:spPr>
          <a:xfrm>
            <a:off x="7449201" y="4890219"/>
            <a:ext cx="1490219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115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Bubbles_V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7CA6F2-486F-2040-9F00-7D62716FA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4001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D5CCE8-00A1-2B44-BE67-CA1F6EC4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864" y="584886"/>
            <a:ext cx="6700823" cy="4036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5042B7-2FB7-2849-B580-1FE3738FC580}"/>
              </a:ext>
            </a:extLst>
          </p:cNvPr>
          <p:cNvSpPr txBox="1"/>
          <p:nvPr userDrawn="1"/>
        </p:nvSpPr>
        <p:spPr>
          <a:xfrm>
            <a:off x="6838122" y="607280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98EF432-D699-0B42-86A1-B69B4B071F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265" y="185341"/>
            <a:ext cx="1154880" cy="473312"/>
          </a:xfrm>
          <a:prstGeom prst="rect">
            <a:avLst/>
          </a:prstGeom>
        </p:spPr>
      </p:pic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BDE7FAD-8963-B14D-BE39-1A97214952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4864" y="1398931"/>
            <a:ext cx="2610000" cy="26100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500" b="0" i="0" kern="1200" dirty="0">
                <a:solidFill>
                  <a:srgbClr val="518E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these bubbles to pull out key facts.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63935BA3-0F70-7347-B783-15CE64AD2F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2789" y="1398931"/>
            <a:ext cx="2610000" cy="26100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500" b="0" i="0" kern="1200" dirty="0">
                <a:solidFill>
                  <a:srgbClr val="518E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these bubbles to pull out key facts.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EB10DB1D-A21F-154C-BB8E-471088A8A0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0714" y="1398931"/>
            <a:ext cx="2610000" cy="26100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500" b="0" i="0" kern="1200" dirty="0">
                <a:solidFill>
                  <a:srgbClr val="518E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these bubbles to pull out key facts.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BC8AA3-7C74-6245-94EB-A18ABF2D55AD}"/>
              </a:ext>
            </a:extLst>
          </p:cNvPr>
          <p:cNvSpPr txBox="1"/>
          <p:nvPr userDrawn="1"/>
        </p:nvSpPr>
        <p:spPr>
          <a:xfrm>
            <a:off x="204579" y="4869656"/>
            <a:ext cx="3749903" cy="2656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 Veterinary Diagnostics Development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00AECA-1FE1-BE4E-B0AF-EB4EC4A0AA78}"/>
              </a:ext>
            </a:extLst>
          </p:cNvPr>
          <p:cNvSpPr/>
          <p:nvPr userDrawn="1"/>
        </p:nvSpPr>
        <p:spPr>
          <a:xfrm>
            <a:off x="7449201" y="4890219"/>
            <a:ext cx="1490219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7860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Bubbles_NU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7CA6F2-486F-2040-9F00-7D62716FA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4001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D5CCE8-00A1-2B44-BE67-CA1F6EC4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864" y="584886"/>
            <a:ext cx="6700823" cy="4036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5042B7-2FB7-2849-B580-1FE3738FC580}"/>
              </a:ext>
            </a:extLst>
          </p:cNvPr>
          <p:cNvSpPr txBox="1"/>
          <p:nvPr userDrawn="1"/>
        </p:nvSpPr>
        <p:spPr>
          <a:xfrm>
            <a:off x="6838122" y="607280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D0D8A2-02CF-D447-8842-63ADEF6E2A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0663" y="172641"/>
            <a:ext cx="720291" cy="473312"/>
          </a:xfrm>
          <a:prstGeom prst="rect">
            <a:avLst/>
          </a:prstGeom>
        </p:spPr>
      </p:pic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BDE7FAD-8963-B14D-BE39-1A97214952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4864" y="1398931"/>
            <a:ext cx="2610000" cy="26100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500" b="0" i="0" kern="1200" dirty="0">
                <a:solidFill>
                  <a:srgbClr val="518E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these bubbles to pull out key facts.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63935BA3-0F70-7347-B783-15CE64AD2F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2789" y="1398931"/>
            <a:ext cx="2610000" cy="26100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500" b="0" i="0" kern="1200" dirty="0">
                <a:solidFill>
                  <a:srgbClr val="518E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these bubbles to pull out key facts.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EB10DB1D-A21F-154C-BB8E-471088A8A0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0714" y="1398931"/>
            <a:ext cx="2610000" cy="26100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500" b="0" i="0" kern="1200" dirty="0">
                <a:solidFill>
                  <a:srgbClr val="518E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these bubbles to pull out key facts.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EB4B5-DF21-544B-A4BF-93F2F9D67FFF}"/>
              </a:ext>
            </a:extLst>
          </p:cNvPr>
          <p:cNvSpPr txBox="1"/>
          <p:nvPr userDrawn="1"/>
        </p:nvSpPr>
        <p:spPr>
          <a:xfrm>
            <a:off x="204579" y="4869656"/>
            <a:ext cx="3749903" cy="2656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 Veterinary Diagnostics Development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3B23AC-6A0D-7C4C-BCB4-E55636B07468}"/>
              </a:ext>
            </a:extLst>
          </p:cNvPr>
          <p:cNvSpPr/>
          <p:nvPr userDrawn="1"/>
        </p:nvSpPr>
        <p:spPr>
          <a:xfrm>
            <a:off x="7449201" y="4890219"/>
            <a:ext cx="1490219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210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hankYou_V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7CA6F2-486F-2040-9F00-7D62716FA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4001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D5CCE8-00A1-2B44-BE67-CA1F6EC4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393" y="1844262"/>
            <a:ext cx="5725212" cy="403655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5042B7-2FB7-2849-B580-1FE3738FC580}"/>
              </a:ext>
            </a:extLst>
          </p:cNvPr>
          <p:cNvSpPr txBox="1"/>
          <p:nvPr userDrawn="1"/>
        </p:nvSpPr>
        <p:spPr>
          <a:xfrm>
            <a:off x="6838122" y="607280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98EF432-D699-0B42-86A1-B69B4B071F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265" y="185341"/>
            <a:ext cx="1154880" cy="473312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147FF70-BAAD-7748-A716-F42F32FB27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09393" y="2551358"/>
            <a:ext cx="5725212" cy="636663"/>
          </a:xfrm>
        </p:spPr>
        <p:txBody>
          <a:bodyPr lIns="0" tIns="0" rIns="0" bIns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5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3A5CDA-6748-E548-908F-72162058F8D1}"/>
              </a:ext>
            </a:extLst>
          </p:cNvPr>
          <p:cNvSpPr txBox="1"/>
          <p:nvPr userDrawn="1"/>
        </p:nvSpPr>
        <p:spPr>
          <a:xfrm>
            <a:off x="204579" y="4869656"/>
            <a:ext cx="3749903" cy="2656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 Veterinary Diagnostics Development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80343D-B7DB-B940-A4CA-347FB25D81A6}"/>
              </a:ext>
            </a:extLst>
          </p:cNvPr>
          <p:cNvSpPr/>
          <p:nvPr userDrawn="1"/>
        </p:nvSpPr>
        <p:spPr>
          <a:xfrm>
            <a:off x="7449201" y="4890219"/>
            <a:ext cx="1490219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167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hankYou_NU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7CA6F2-486F-2040-9F00-7D62716FA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4001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5042B7-2FB7-2849-B580-1FE3738FC580}"/>
              </a:ext>
            </a:extLst>
          </p:cNvPr>
          <p:cNvSpPr txBox="1"/>
          <p:nvPr userDrawn="1"/>
        </p:nvSpPr>
        <p:spPr>
          <a:xfrm>
            <a:off x="6838122" y="607280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2A40FA-2E7E-AB49-9A32-31A63527F5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0663" y="172641"/>
            <a:ext cx="720291" cy="4733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9DA724-43B4-9A45-86B3-D2526C15410B}"/>
              </a:ext>
            </a:extLst>
          </p:cNvPr>
          <p:cNvSpPr txBox="1"/>
          <p:nvPr userDrawn="1"/>
        </p:nvSpPr>
        <p:spPr>
          <a:xfrm>
            <a:off x="204579" y="4869656"/>
            <a:ext cx="3749903" cy="2656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 Veterinary Diagnostics Development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C05814-A32D-E840-9946-AA8C4F3C6D08}"/>
              </a:ext>
            </a:extLst>
          </p:cNvPr>
          <p:cNvSpPr/>
          <p:nvPr userDrawn="1"/>
        </p:nvSpPr>
        <p:spPr>
          <a:xfrm>
            <a:off x="7449201" y="4890219"/>
            <a:ext cx="1490219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816C1D-B7B9-EC4C-AF7D-8120CDFF7869}"/>
              </a:ext>
            </a:extLst>
          </p:cNvPr>
          <p:cNvSpPr txBox="1"/>
          <p:nvPr userDrawn="1"/>
        </p:nvSpPr>
        <p:spPr>
          <a:xfrm>
            <a:off x="1709393" y="1844380"/>
            <a:ext cx="5725212" cy="600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4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interest in Volition.</a:t>
            </a:r>
            <a:endParaRPr lang="en-US" sz="2400" b="1" i="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96AB29-DE75-2543-B02E-F3EEB5122615}"/>
              </a:ext>
            </a:extLst>
          </p:cNvPr>
          <p:cNvSpPr txBox="1"/>
          <p:nvPr userDrawn="1"/>
        </p:nvSpPr>
        <p:spPr>
          <a:xfrm>
            <a:off x="1709393" y="2551358"/>
            <a:ext cx="5725212" cy="600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details, please visit www.veterinary.volition.com </a:t>
            </a:r>
          </a:p>
        </p:txBody>
      </p:sp>
    </p:spTree>
    <p:extLst>
      <p:ext uri="{BB962C8B-B14F-4D97-AF65-F5344CB8AC3E}">
        <p14:creationId xmlns:p14="http://schemas.microsoft.com/office/powerpoint/2010/main" val="147960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Chapter Slide_Image_Vol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white coat&#10;&#10;Description automatically generated with low confidence">
            <a:extLst>
              <a:ext uri="{FF2B5EF4-FFF2-40B4-BE49-F238E27FC236}">
                <a16:creationId xmlns:a16="http://schemas.microsoft.com/office/drawing/2014/main" id="{BCD711C8-66F5-B641-800C-A61F4BB76B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36753"/>
            <a:ext cx="9149203" cy="60204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A1702C-6252-7243-9E20-5EB7102217A0}"/>
              </a:ext>
            </a:extLst>
          </p:cNvPr>
          <p:cNvSpPr txBox="1"/>
          <p:nvPr userDrawn="1"/>
        </p:nvSpPr>
        <p:spPr>
          <a:xfrm>
            <a:off x="-805758" y="9868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2AE58B-AAA0-6947-B06B-80BE01336566}"/>
              </a:ext>
            </a:extLst>
          </p:cNvPr>
          <p:cNvSpPr txBox="1"/>
          <p:nvPr userDrawn="1"/>
        </p:nvSpPr>
        <p:spPr>
          <a:xfrm>
            <a:off x="6835515" y="-18288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729B787-B13A-3B44-95D5-517A041D0B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1330018"/>
            <a:ext cx="4610142" cy="684013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600" b="1" i="0" kern="1200" dirty="0">
                <a:solidFill>
                  <a:srgbClr val="4A4A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E16E5472-B09A-2548-86B3-96DD6E9695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8" y="2047569"/>
            <a:ext cx="4610142" cy="722261"/>
          </a:xfr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rgbClr val="4A4A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this space to add any additional information on the section.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10ABF5F-10FF-2F46-BCFA-C9915EBE4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910"/>
            <a:ext cx="9144000" cy="457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49C946-BDEF-D04F-A724-A6C7CD241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62746"/>
            <a:ext cx="9144000" cy="28075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DBA5558-EE37-E247-9926-A1C6D1FB5C9E}"/>
              </a:ext>
            </a:extLst>
          </p:cNvPr>
          <p:cNvSpPr txBox="1"/>
          <p:nvPr userDrawn="1"/>
        </p:nvSpPr>
        <p:spPr>
          <a:xfrm>
            <a:off x="204580" y="4942703"/>
            <a:ext cx="2871004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8475F0-0681-8A45-9D04-743F1E945F48}"/>
              </a:ext>
            </a:extLst>
          </p:cNvPr>
          <p:cNvSpPr/>
          <p:nvPr userDrawn="1"/>
        </p:nvSpPr>
        <p:spPr>
          <a:xfrm>
            <a:off x="7449201" y="4908997"/>
            <a:ext cx="149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5E0CDEB3-1E6B-A045-8A30-69FF70FA7E2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966" y="150384"/>
            <a:ext cx="1613647" cy="3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84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140">
          <p15:clr>
            <a:srgbClr val="FBAE40"/>
          </p15:clr>
        </p15:guide>
        <p15:guide id="4" pos="113">
          <p15:clr>
            <a:srgbClr val="FBAE40"/>
          </p15:clr>
        </p15:guide>
        <p15:guide id="5" pos="5647">
          <p15:clr>
            <a:srgbClr val="FBAE40"/>
          </p15:clr>
        </p15:guide>
        <p15:guide id="6" orient="horz" pos="162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1BE6C3-2A4C-EB4B-84A1-E5F590E276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BA7A554-14F9-874A-BE2C-574877AB336F}"/>
              </a:ext>
            </a:extLst>
          </p:cNvPr>
          <p:cNvSpPr/>
          <p:nvPr userDrawn="1"/>
        </p:nvSpPr>
        <p:spPr>
          <a:xfrm>
            <a:off x="6960280" y="3219252"/>
            <a:ext cx="1467048" cy="1467048"/>
          </a:xfrm>
          <a:prstGeom prst="ellipse">
            <a:avLst/>
          </a:prstGeom>
          <a:gradFill>
            <a:gsLst>
              <a:gs pos="13000">
                <a:srgbClr val="DC92BD"/>
              </a:gs>
              <a:gs pos="88000">
                <a:srgbClr val="A84D89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1F7B9D4-E4E9-1B4D-8243-4D299BB8A5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48690" y="3271520"/>
            <a:ext cx="2255916" cy="3938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6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Title Slide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99D405D-1A37-9C40-8F11-E30D756DF6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1090" y="3982255"/>
            <a:ext cx="2596017" cy="2598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68B62415-C495-A848-8441-2A817B31DD0A}"/>
              </a:ext>
            </a:extLst>
          </p:cNvPr>
          <p:cNvSpPr/>
          <p:nvPr userDrawn="1"/>
        </p:nvSpPr>
        <p:spPr>
          <a:xfrm rot="4875955">
            <a:off x="-178530" y="2451860"/>
            <a:ext cx="2893938" cy="2897304"/>
          </a:xfrm>
          <a:custGeom>
            <a:avLst/>
            <a:gdLst>
              <a:gd name="connsiteX0" fmla="*/ 40528 w 2893938"/>
              <a:gd name="connsiteY0" fmla="*/ 1592801 h 2897304"/>
              <a:gd name="connsiteX1" fmla="*/ 1994829 w 2893938"/>
              <a:gd name="connsiteY1" fmla="*/ 0 h 2897304"/>
              <a:gd name="connsiteX2" fmla="*/ 2771307 w 2893938"/>
              <a:gd name="connsiteY2" fmla="*/ 156764 h 2897304"/>
              <a:gd name="connsiteX3" fmla="*/ 2893938 w 2893938"/>
              <a:gd name="connsiteY3" fmla="*/ 215838 h 2897304"/>
              <a:gd name="connsiteX4" fmla="*/ 2481984 w 2893938"/>
              <a:gd name="connsiteY4" fmla="*/ 2897304 h 2897304"/>
              <a:gd name="connsiteX5" fmla="*/ 74088 w 2893938"/>
              <a:gd name="connsiteY5" fmla="*/ 2527378 h 2897304"/>
              <a:gd name="connsiteX6" fmla="*/ 40528 w 2893938"/>
              <a:gd name="connsiteY6" fmla="*/ 2396858 h 2897304"/>
              <a:gd name="connsiteX7" fmla="*/ 0 w 2893938"/>
              <a:gd name="connsiteY7" fmla="*/ 1994830 h 2897304"/>
              <a:gd name="connsiteX8" fmla="*/ 40528 w 2893938"/>
              <a:gd name="connsiteY8" fmla="*/ 1592801 h 289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3938" h="2897304">
                <a:moveTo>
                  <a:pt x="40528" y="1592801"/>
                </a:moveTo>
                <a:cubicBezTo>
                  <a:pt x="226538" y="683791"/>
                  <a:pt x="1030829" y="0"/>
                  <a:pt x="1994829" y="0"/>
                </a:cubicBezTo>
                <a:cubicBezTo>
                  <a:pt x="2270258" y="0"/>
                  <a:pt x="2532648" y="55820"/>
                  <a:pt x="2771307" y="156764"/>
                </a:cubicBezTo>
                <a:lnTo>
                  <a:pt x="2893938" y="215838"/>
                </a:lnTo>
                <a:lnTo>
                  <a:pt x="2481984" y="2897304"/>
                </a:lnTo>
                <a:lnTo>
                  <a:pt x="74088" y="2527378"/>
                </a:lnTo>
                <a:lnTo>
                  <a:pt x="40528" y="2396858"/>
                </a:lnTo>
                <a:cubicBezTo>
                  <a:pt x="13956" y="2266999"/>
                  <a:pt x="0" y="2132544"/>
                  <a:pt x="0" y="1994830"/>
                </a:cubicBezTo>
                <a:cubicBezTo>
                  <a:pt x="0" y="1857115"/>
                  <a:pt x="13955" y="1722660"/>
                  <a:pt x="40528" y="1592801"/>
                </a:cubicBezTo>
                <a:close/>
              </a:path>
            </a:pathLst>
          </a:custGeom>
          <a:gradFill>
            <a:gsLst>
              <a:gs pos="6000">
                <a:srgbClr val="DC92BD"/>
              </a:gs>
              <a:gs pos="89000">
                <a:srgbClr val="A84D89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739DBD-933A-2B41-BCE1-DDC171A922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1456" y="1521146"/>
            <a:ext cx="2485986" cy="10915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BED1F50-1EF8-404B-881B-CD714EC239D4}"/>
              </a:ext>
            </a:extLst>
          </p:cNvPr>
          <p:cNvSpPr txBox="1"/>
          <p:nvPr userDrawn="1"/>
        </p:nvSpPr>
        <p:spPr>
          <a:xfrm>
            <a:off x="204580" y="4959553"/>
            <a:ext cx="2871004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2AB652-EFDF-504D-8B59-2752F09BABAB}"/>
              </a:ext>
            </a:extLst>
          </p:cNvPr>
          <p:cNvSpPr/>
          <p:nvPr userDrawn="1"/>
        </p:nvSpPr>
        <p:spPr>
          <a:xfrm>
            <a:off x="7449201" y="4925847"/>
            <a:ext cx="149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581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767F42A-49B6-8443-954E-95FFDC846A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A1702C-6252-7243-9E20-5EB7102217A0}"/>
              </a:ext>
            </a:extLst>
          </p:cNvPr>
          <p:cNvSpPr txBox="1"/>
          <p:nvPr userDrawn="1"/>
        </p:nvSpPr>
        <p:spPr>
          <a:xfrm>
            <a:off x="-805758" y="9868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B9F0D8-73F3-BE41-BD9B-041DA93CE347}"/>
              </a:ext>
            </a:extLst>
          </p:cNvPr>
          <p:cNvSpPr txBox="1"/>
          <p:nvPr userDrawn="1"/>
        </p:nvSpPr>
        <p:spPr>
          <a:xfrm>
            <a:off x="204580" y="4959553"/>
            <a:ext cx="2871004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DFBCC7-3E5C-6548-89AD-1AD7CD12E441}"/>
              </a:ext>
            </a:extLst>
          </p:cNvPr>
          <p:cNvSpPr/>
          <p:nvPr userDrawn="1"/>
        </p:nvSpPr>
        <p:spPr>
          <a:xfrm>
            <a:off x="7449201" y="4925847"/>
            <a:ext cx="149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E11D4B6-27D6-D54B-86AE-549F9F5680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195" y="1887737"/>
            <a:ext cx="5010400" cy="6840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6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26081C5-0718-484F-B6F2-59FD8E5E08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195" y="2605288"/>
            <a:ext cx="5010400" cy="72226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this space to add any additional information on the section.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DEAF228-6C25-5F4F-B375-B1059AC269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7496" y="233054"/>
            <a:ext cx="944143" cy="414558"/>
          </a:xfrm>
          <a:prstGeom prst="rect">
            <a:avLst/>
          </a:prstGeom>
        </p:spPr>
      </p:pic>
      <p:sp>
        <p:nvSpPr>
          <p:cNvPr id="19" name="Picture Placeholder 21">
            <a:extLst>
              <a:ext uri="{FF2B5EF4-FFF2-40B4-BE49-F238E27FC236}">
                <a16:creationId xmlns:a16="http://schemas.microsoft.com/office/drawing/2014/main" id="{9223644A-C406-3F43-A1CD-621B9FF0858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1694" y="1450500"/>
            <a:ext cx="2309576" cy="2309576"/>
          </a:xfrm>
          <a:prstGeom prst="ellipse">
            <a:avLst/>
          </a:prstGeom>
          <a:ln w="57150"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025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140">
          <p15:clr>
            <a:srgbClr val="FBAE40"/>
          </p15:clr>
        </p15:guide>
        <p15:guide id="4" pos="113">
          <p15:clr>
            <a:srgbClr val="FBAE40"/>
          </p15:clr>
        </p15:guide>
        <p15:guide id="5" pos="5647">
          <p15:clr>
            <a:srgbClr val="FBAE40"/>
          </p15:clr>
        </p15:guide>
        <p15:guide id="6" orient="horz" pos="162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Chapter Slid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FE73C6-EBD9-B644-9E17-04DEF29A7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65DF81-DE7E-8948-B96B-159BDFF504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A1702C-6252-7243-9E20-5EB7102217A0}"/>
              </a:ext>
            </a:extLst>
          </p:cNvPr>
          <p:cNvSpPr txBox="1"/>
          <p:nvPr userDrawn="1"/>
        </p:nvSpPr>
        <p:spPr>
          <a:xfrm>
            <a:off x="-805758" y="9868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1F7B9D4-E4E9-1B4D-8243-4D299BB8A5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746" y="2752682"/>
            <a:ext cx="3560151" cy="5986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600" b="1" i="0" kern="1200" baseline="0" dirty="0">
                <a:solidFill>
                  <a:srgbClr val="4A4A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99D405D-1A37-9C40-8F11-E30D756DF6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746" y="3470234"/>
            <a:ext cx="3934254" cy="4328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baseline="0" dirty="0">
                <a:solidFill>
                  <a:srgbClr val="4A4A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this space to add any additional information on the section.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9614A4-45D1-0A4A-B47B-5C931AA625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595" y="4164364"/>
            <a:ext cx="995423" cy="437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1AD1B0-78E1-F440-93C8-212AFFAEEE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62746"/>
            <a:ext cx="9144000" cy="2807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8EF32C-F5BF-9142-B56F-DD43FCD2D5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57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288D0D-4913-004C-93A5-4CB53AD8B4C2}"/>
              </a:ext>
            </a:extLst>
          </p:cNvPr>
          <p:cNvSpPr txBox="1"/>
          <p:nvPr userDrawn="1"/>
        </p:nvSpPr>
        <p:spPr>
          <a:xfrm>
            <a:off x="204580" y="4959553"/>
            <a:ext cx="2871004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A31EF4-ABB8-CC44-A29C-4A7A54CA8A38}"/>
              </a:ext>
            </a:extLst>
          </p:cNvPr>
          <p:cNvSpPr/>
          <p:nvPr userDrawn="1"/>
        </p:nvSpPr>
        <p:spPr>
          <a:xfrm>
            <a:off x="7449201" y="4925847"/>
            <a:ext cx="149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02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140">
          <p15:clr>
            <a:srgbClr val="FBAE40"/>
          </p15:clr>
        </p15:guide>
        <p15:guide id="4" pos="113">
          <p15:clr>
            <a:srgbClr val="FBAE40"/>
          </p15:clr>
        </p15:guide>
        <p15:guide id="5" pos="5647">
          <p15:clr>
            <a:srgbClr val="FBAE40"/>
          </p15:clr>
        </p15:guide>
        <p15:guide id="6" orient="horz" pos="162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F3D3812-A2CB-6A48-B17C-0BBDEF136D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8A56A597-D85D-9244-9DF7-369E8D2508CC}"/>
              </a:ext>
            </a:extLst>
          </p:cNvPr>
          <p:cNvSpPr/>
          <p:nvPr userDrawn="1"/>
        </p:nvSpPr>
        <p:spPr>
          <a:xfrm>
            <a:off x="6960280" y="3219252"/>
            <a:ext cx="1467048" cy="1467048"/>
          </a:xfrm>
          <a:prstGeom prst="ellipse">
            <a:avLst/>
          </a:prstGeom>
          <a:gradFill>
            <a:gsLst>
              <a:gs pos="13000">
                <a:srgbClr val="DC92BD"/>
              </a:gs>
              <a:gs pos="88000">
                <a:srgbClr val="A84D89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7D4D3930-94B2-8E45-934C-87C253ABB302}"/>
              </a:ext>
            </a:extLst>
          </p:cNvPr>
          <p:cNvSpPr/>
          <p:nvPr userDrawn="1"/>
        </p:nvSpPr>
        <p:spPr>
          <a:xfrm rot="4875955">
            <a:off x="-178530" y="2451860"/>
            <a:ext cx="2893938" cy="2897304"/>
          </a:xfrm>
          <a:custGeom>
            <a:avLst/>
            <a:gdLst>
              <a:gd name="connsiteX0" fmla="*/ 40528 w 2893938"/>
              <a:gd name="connsiteY0" fmla="*/ 1592801 h 2897304"/>
              <a:gd name="connsiteX1" fmla="*/ 1994829 w 2893938"/>
              <a:gd name="connsiteY1" fmla="*/ 0 h 2897304"/>
              <a:gd name="connsiteX2" fmla="*/ 2771307 w 2893938"/>
              <a:gd name="connsiteY2" fmla="*/ 156764 h 2897304"/>
              <a:gd name="connsiteX3" fmla="*/ 2893938 w 2893938"/>
              <a:gd name="connsiteY3" fmla="*/ 215838 h 2897304"/>
              <a:gd name="connsiteX4" fmla="*/ 2481984 w 2893938"/>
              <a:gd name="connsiteY4" fmla="*/ 2897304 h 2897304"/>
              <a:gd name="connsiteX5" fmla="*/ 74088 w 2893938"/>
              <a:gd name="connsiteY5" fmla="*/ 2527378 h 2897304"/>
              <a:gd name="connsiteX6" fmla="*/ 40528 w 2893938"/>
              <a:gd name="connsiteY6" fmla="*/ 2396858 h 2897304"/>
              <a:gd name="connsiteX7" fmla="*/ 0 w 2893938"/>
              <a:gd name="connsiteY7" fmla="*/ 1994830 h 2897304"/>
              <a:gd name="connsiteX8" fmla="*/ 40528 w 2893938"/>
              <a:gd name="connsiteY8" fmla="*/ 1592801 h 289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3938" h="2897304">
                <a:moveTo>
                  <a:pt x="40528" y="1592801"/>
                </a:moveTo>
                <a:cubicBezTo>
                  <a:pt x="226538" y="683791"/>
                  <a:pt x="1030829" y="0"/>
                  <a:pt x="1994829" y="0"/>
                </a:cubicBezTo>
                <a:cubicBezTo>
                  <a:pt x="2270258" y="0"/>
                  <a:pt x="2532648" y="55820"/>
                  <a:pt x="2771307" y="156764"/>
                </a:cubicBezTo>
                <a:lnTo>
                  <a:pt x="2893938" y="215838"/>
                </a:lnTo>
                <a:lnTo>
                  <a:pt x="2481984" y="2897304"/>
                </a:lnTo>
                <a:lnTo>
                  <a:pt x="74088" y="2527378"/>
                </a:lnTo>
                <a:lnTo>
                  <a:pt x="40528" y="2396858"/>
                </a:lnTo>
                <a:cubicBezTo>
                  <a:pt x="13956" y="2266999"/>
                  <a:pt x="0" y="2132544"/>
                  <a:pt x="0" y="1994830"/>
                </a:cubicBezTo>
                <a:cubicBezTo>
                  <a:pt x="0" y="1857115"/>
                  <a:pt x="13955" y="1722660"/>
                  <a:pt x="40528" y="1592801"/>
                </a:cubicBezTo>
                <a:close/>
              </a:path>
            </a:pathLst>
          </a:custGeom>
          <a:gradFill>
            <a:gsLst>
              <a:gs pos="6000">
                <a:srgbClr val="DC92BD"/>
              </a:gs>
              <a:gs pos="89000">
                <a:srgbClr val="A84D89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99D405D-1A37-9C40-8F11-E30D756DF6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98120" y="499605"/>
            <a:ext cx="2596017" cy="25989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Add subheading here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02E844-0D24-A74D-A4ED-71F324CDCEB8}"/>
              </a:ext>
            </a:extLst>
          </p:cNvPr>
          <p:cNvGrpSpPr/>
          <p:nvPr userDrawn="1"/>
        </p:nvGrpSpPr>
        <p:grpSpPr>
          <a:xfrm>
            <a:off x="1772240" y="1173899"/>
            <a:ext cx="5506384" cy="2747565"/>
            <a:chOff x="1772240" y="1173899"/>
            <a:chExt cx="5506384" cy="27475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EB28D52-EC01-9143-B229-0C73C0873A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alphaModFix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4652" y="2126330"/>
              <a:ext cx="2033972" cy="179513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A3625F1-5F41-BC4D-91CF-D1BA763B75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alphaModFix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772240" y="1173899"/>
              <a:ext cx="2033972" cy="1795134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A4D12098-0C74-C840-80D5-0E24A36546FF}"/>
              </a:ext>
            </a:extLst>
          </p:cNvPr>
          <p:cNvSpPr/>
          <p:nvPr userDrawn="1"/>
        </p:nvSpPr>
        <p:spPr>
          <a:xfrm>
            <a:off x="7449201" y="4918353"/>
            <a:ext cx="1490219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63ADB19-F19C-D443-BC68-5B3CF58EDE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2695" y="1973071"/>
            <a:ext cx="4698610" cy="14103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2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this page to add your mission statement, a quote or to break up a subsection.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1BA78E-586B-A04E-AAAA-4F095573EF51}"/>
              </a:ext>
            </a:extLst>
          </p:cNvPr>
          <p:cNvSpPr txBox="1"/>
          <p:nvPr userDrawn="1"/>
        </p:nvSpPr>
        <p:spPr>
          <a:xfrm>
            <a:off x="204580" y="4959553"/>
            <a:ext cx="2871004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624498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13">
          <p15:clr>
            <a:srgbClr val="FBAE40"/>
          </p15:clr>
        </p15:guide>
        <p15:guide id="4" pos="5647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6395F-F9E1-5842-A9EF-F8EB0FA3426D}"/>
              </a:ext>
            </a:extLst>
          </p:cNvPr>
          <p:cNvSpPr/>
          <p:nvPr userDrawn="1"/>
        </p:nvSpPr>
        <p:spPr>
          <a:xfrm>
            <a:off x="0" y="50800"/>
            <a:ext cx="9144000" cy="481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39FCF-10E9-2B41-BCB9-CD5568E22E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595" y="255132"/>
            <a:ext cx="995423" cy="437075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D7A7DF5-3B56-681B-E246-1780C6EF2B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812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6395F-F9E1-5842-A9EF-F8EB0FA3426D}"/>
              </a:ext>
            </a:extLst>
          </p:cNvPr>
          <p:cNvSpPr/>
          <p:nvPr userDrawn="1"/>
        </p:nvSpPr>
        <p:spPr>
          <a:xfrm>
            <a:off x="0" y="50800"/>
            <a:ext cx="9144000" cy="481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39FCF-10E9-2B41-BCB9-CD5568E22E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595" y="255132"/>
            <a:ext cx="995423" cy="437075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D7A7DF5-3B56-681B-E246-1780C6EF2B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AECE70-CA62-9701-D450-E337CFEFC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695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Whit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6395F-F9E1-5842-A9EF-F8EB0FA3426D}"/>
              </a:ext>
            </a:extLst>
          </p:cNvPr>
          <p:cNvSpPr/>
          <p:nvPr userDrawn="1"/>
        </p:nvSpPr>
        <p:spPr>
          <a:xfrm>
            <a:off x="0" y="50800"/>
            <a:ext cx="9144000" cy="481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BCA05F-A93F-0951-B2D7-1AD8772FF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6221F56-9678-0D56-3370-D14412A05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D2BE5F-1328-28FD-B260-F49F66ABB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580DD9-B1F3-465B-E400-3D660E5EA0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595" y="255132"/>
            <a:ext cx="995423" cy="43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70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White with Graph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6395F-F9E1-5842-A9EF-F8EB0FA3426D}"/>
              </a:ext>
            </a:extLst>
          </p:cNvPr>
          <p:cNvSpPr/>
          <p:nvPr userDrawn="1"/>
        </p:nvSpPr>
        <p:spPr>
          <a:xfrm>
            <a:off x="0" y="50800"/>
            <a:ext cx="9144000" cy="481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D1AEB5-7D51-267D-D94C-0E81E8EC2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hart Placeholder 3">
            <a:extLst>
              <a:ext uri="{FF2B5EF4-FFF2-40B4-BE49-F238E27FC236}">
                <a16:creationId xmlns:a16="http://schemas.microsoft.com/office/drawing/2014/main" id="{4F5E9FAE-3B70-C582-BC3F-9945AC3F4E8D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85738" y="1324707"/>
            <a:ext cx="4279900" cy="3060000"/>
          </a:xfrm>
          <a:prstGeom prst="rect">
            <a:avLst/>
          </a:prstGeom>
          <a:ln w="12700">
            <a:noFill/>
          </a:ln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D09A204-4EB4-CA38-9E7B-81598F35DE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57738" y="1324707"/>
            <a:ext cx="3790730" cy="3060000"/>
          </a:xfrm>
          <a:prstGeom prst="rect">
            <a:avLst/>
          </a:prstGeo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6881CE-F09C-EA2E-594F-E0A31321CA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C00E5B-432A-0233-1523-44007FEAE6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595" y="255132"/>
            <a:ext cx="995423" cy="43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1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F94EAA1-61FC-9648-BB60-7BD6077654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D5CCE8-00A1-2B44-BE67-CA1F6EC4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864" y="584886"/>
            <a:ext cx="6700823" cy="403655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5042B7-2FB7-2849-B580-1FE3738FC580}"/>
              </a:ext>
            </a:extLst>
          </p:cNvPr>
          <p:cNvSpPr txBox="1"/>
          <p:nvPr userDrawn="1"/>
        </p:nvSpPr>
        <p:spPr>
          <a:xfrm>
            <a:off x="6838122" y="607280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BDE7FAD-8963-B14D-BE39-1A97214952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4864" y="1398931"/>
            <a:ext cx="2610000" cy="26100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these bubbles to pull out key facts.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63935BA3-0F70-7347-B783-15CE64AD2F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2789" y="1398931"/>
            <a:ext cx="2610000" cy="26100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these bubbles to pull out key facts.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EB10DB1D-A21F-154C-BB8E-471088A8A0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0714" y="1398931"/>
            <a:ext cx="2610000" cy="26100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these bubbles to pull out key facts.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8B6DF3-0900-3544-8B0D-E2949597D68B}"/>
              </a:ext>
            </a:extLst>
          </p:cNvPr>
          <p:cNvSpPr txBox="1"/>
          <p:nvPr userDrawn="1"/>
        </p:nvSpPr>
        <p:spPr>
          <a:xfrm>
            <a:off x="204580" y="4959553"/>
            <a:ext cx="2871004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F8CB69-0A60-9446-9D3A-D70FF6304439}"/>
              </a:ext>
            </a:extLst>
          </p:cNvPr>
          <p:cNvSpPr/>
          <p:nvPr userDrawn="1"/>
        </p:nvSpPr>
        <p:spPr>
          <a:xfrm>
            <a:off x="7449201" y="4925847"/>
            <a:ext cx="149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8288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849700-F807-0B4A-913B-B2EDAC4583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5042B7-2FB7-2849-B580-1FE3738FC580}"/>
              </a:ext>
            </a:extLst>
          </p:cNvPr>
          <p:cNvSpPr txBox="1"/>
          <p:nvPr userDrawn="1"/>
        </p:nvSpPr>
        <p:spPr>
          <a:xfrm>
            <a:off x="6838122" y="607280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9AE815-806B-164D-861B-BA1314224753}"/>
              </a:ext>
            </a:extLst>
          </p:cNvPr>
          <p:cNvSpPr txBox="1"/>
          <p:nvPr userDrawn="1"/>
        </p:nvSpPr>
        <p:spPr>
          <a:xfrm>
            <a:off x="204580" y="4959553"/>
            <a:ext cx="2871004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885429-EBB7-AB42-A148-CFB0084FE79A}"/>
              </a:ext>
            </a:extLst>
          </p:cNvPr>
          <p:cNvSpPr/>
          <p:nvPr userDrawn="1"/>
        </p:nvSpPr>
        <p:spPr>
          <a:xfrm>
            <a:off x="7449201" y="4925847"/>
            <a:ext cx="149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54D3BB-68A7-B646-BF8F-B2CD2445A464}"/>
              </a:ext>
            </a:extLst>
          </p:cNvPr>
          <p:cNvSpPr txBox="1"/>
          <p:nvPr userDrawn="1"/>
        </p:nvSpPr>
        <p:spPr>
          <a:xfrm>
            <a:off x="1709393" y="1844380"/>
            <a:ext cx="5725212" cy="600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4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interest in Volition.</a:t>
            </a:r>
            <a:endParaRPr lang="en-US" sz="2400" b="1" i="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726778-DDDE-044D-BA6B-B2555C08AD93}"/>
              </a:ext>
            </a:extLst>
          </p:cNvPr>
          <p:cNvSpPr txBox="1"/>
          <p:nvPr userDrawn="1"/>
        </p:nvSpPr>
        <p:spPr>
          <a:xfrm>
            <a:off x="1709393" y="2551358"/>
            <a:ext cx="5725212" cy="600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details, please visit </a:t>
            </a:r>
            <a:r>
              <a:rPr lang="en-US" sz="16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www.volition.com</a:t>
            </a:r>
            <a:endParaRPr lang="en-US" sz="16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965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46E8D43-FAC4-2B46-9875-B9404D8AC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99D405D-1A37-9C40-8F11-E30D756DF6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98120" y="499605"/>
            <a:ext cx="2596017" cy="259895"/>
          </a:xfr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Add subheading here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02E844-0D24-A74D-A4ED-71F324CDCEB8}"/>
              </a:ext>
            </a:extLst>
          </p:cNvPr>
          <p:cNvGrpSpPr/>
          <p:nvPr userDrawn="1"/>
        </p:nvGrpSpPr>
        <p:grpSpPr>
          <a:xfrm>
            <a:off x="1772240" y="1173899"/>
            <a:ext cx="5506384" cy="2747565"/>
            <a:chOff x="1772240" y="1173899"/>
            <a:chExt cx="5506384" cy="27475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EB28D52-EC01-9143-B229-0C73C0873A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alphaModFix amt="46000"/>
              <a:duotone>
                <a:prstClr val="black"/>
                <a:srgbClr val="E94A38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4652" y="2126330"/>
              <a:ext cx="2033972" cy="179513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A3625F1-5F41-BC4D-91CF-D1BA763B75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duotone>
                <a:prstClr val="black"/>
                <a:srgbClr val="E94A38">
                  <a:tint val="45000"/>
                  <a:satMod val="400000"/>
                </a:srgbClr>
              </a:duotone>
              <a:alphaModFix amt="4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772240" y="1173899"/>
              <a:ext cx="2033972" cy="1795134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D6D44D5-51EF-7842-BB34-401D95ACABB6}"/>
              </a:ext>
            </a:extLst>
          </p:cNvPr>
          <p:cNvSpPr txBox="1"/>
          <p:nvPr userDrawn="1"/>
        </p:nvSpPr>
        <p:spPr>
          <a:xfrm>
            <a:off x="186232" y="4899487"/>
            <a:ext cx="1074243" cy="662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5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Volition Veterinary Diagnostics© 2019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1154F5-F70A-4E4E-AC02-BD41E5958497}"/>
              </a:ext>
            </a:extLst>
          </p:cNvPr>
          <p:cNvSpPr txBox="1"/>
          <p:nvPr userDrawn="1"/>
        </p:nvSpPr>
        <p:spPr>
          <a:xfrm>
            <a:off x="186232" y="4975687"/>
            <a:ext cx="1074243" cy="662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5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Confidential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E42A03C-5CC8-E343-810E-C158FCBCDD15}"/>
              </a:ext>
            </a:extLst>
          </p:cNvPr>
          <p:cNvSpPr/>
          <p:nvPr userDrawn="1"/>
        </p:nvSpPr>
        <p:spPr>
          <a:xfrm>
            <a:off x="6960280" y="3219252"/>
            <a:ext cx="1467048" cy="1467048"/>
          </a:xfrm>
          <a:prstGeom prst="ellipse">
            <a:avLst/>
          </a:prstGeom>
          <a:gradFill>
            <a:gsLst>
              <a:gs pos="13000">
                <a:srgbClr val="F7B7AF"/>
              </a:gs>
              <a:gs pos="88000">
                <a:srgbClr val="E94A38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05E48ADC-8B32-F14E-919D-34254C4A6065}"/>
              </a:ext>
            </a:extLst>
          </p:cNvPr>
          <p:cNvSpPr/>
          <p:nvPr userDrawn="1"/>
        </p:nvSpPr>
        <p:spPr>
          <a:xfrm rot="4875955">
            <a:off x="-178530" y="2451860"/>
            <a:ext cx="2893938" cy="2897304"/>
          </a:xfrm>
          <a:custGeom>
            <a:avLst/>
            <a:gdLst>
              <a:gd name="connsiteX0" fmla="*/ 40528 w 2893938"/>
              <a:gd name="connsiteY0" fmla="*/ 1592801 h 2897304"/>
              <a:gd name="connsiteX1" fmla="*/ 1994829 w 2893938"/>
              <a:gd name="connsiteY1" fmla="*/ 0 h 2897304"/>
              <a:gd name="connsiteX2" fmla="*/ 2771307 w 2893938"/>
              <a:gd name="connsiteY2" fmla="*/ 156764 h 2897304"/>
              <a:gd name="connsiteX3" fmla="*/ 2893938 w 2893938"/>
              <a:gd name="connsiteY3" fmla="*/ 215838 h 2897304"/>
              <a:gd name="connsiteX4" fmla="*/ 2481984 w 2893938"/>
              <a:gd name="connsiteY4" fmla="*/ 2897304 h 2897304"/>
              <a:gd name="connsiteX5" fmla="*/ 74088 w 2893938"/>
              <a:gd name="connsiteY5" fmla="*/ 2527378 h 2897304"/>
              <a:gd name="connsiteX6" fmla="*/ 40528 w 2893938"/>
              <a:gd name="connsiteY6" fmla="*/ 2396858 h 2897304"/>
              <a:gd name="connsiteX7" fmla="*/ 0 w 2893938"/>
              <a:gd name="connsiteY7" fmla="*/ 1994830 h 2897304"/>
              <a:gd name="connsiteX8" fmla="*/ 40528 w 2893938"/>
              <a:gd name="connsiteY8" fmla="*/ 1592801 h 289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3938" h="2897304">
                <a:moveTo>
                  <a:pt x="40528" y="1592801"/>
                </a:moveTo>
                <a:cubicBezTo>
                  <a:pt x="226538" y="683791"/>
                  <a:pt x="1030829" y="0"/>
                  <a:pt x="1994829" y="0"/>
                </a:cubicBezTo>
                <a:cubicBezTo>
                  <a:pt x="2270258" y="0"/>
                  <a:pt x="2532648" y="55820"/>
                  <a:pt x="2771307" y="156764"/>
                </a:cubicBezTo>
                <a:lnTo>
                  <a:pt x="2893938" y="215838"/>
                </a:lnTo>
                <a:lnTo>
                  <a:pt x="2481984" y="2897304"/>
                </a:lnTo>
                <a:lnTo>
                  <a:pt x="74088" y="2527378"/>
                </a:lnTo>
                <a:lnTo>
                  <a:pt x="40528" y="2396858"/>
                </a:lnTo>
                <a:cubicBezTo>
                  <a:pt x="13956" y="2266999"/>
                  <a:pt x="0" y="2132544"/>
                  <a:pt x="0" y="1994830"/>
                </a:cubicBezTo>
                <a:cubicBezTo>
                  <a:pt x="0" y="1857115"/>
                  <a:pt x="13955" y="1722660"/>
                  <a:pt x="40528" y="1592801"/>
                </a:cubicBezTo>
                <a:close/>
              </a:path>
            </a:pathLst>
          </a:custGeom>
          <a:gradFill>
            <a:gsLst>
              <a:gs pos="6000">
                <a:srgbClr val="F7B7AF"/>
              </a:gs>
              <a:gs pos="89000">
                <a:srgbClr val="E94A38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7F6764-BFC1-6C47-AC12-6F8BA6566B94}"/>
              </a:ext>
            </a:extLst>
          </p:cNvPr>
          <p:cNvSpPr txBox="1"/>
          <p:nvPr userDrawn="1"/>
        </p:nvSpPr>
        <p:spPr>
          <a:xfrm>
            <a:off x="204580" y="4949613"/>
            <a:ext cx="2871004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9CCD8A6-DD16-EB45-8FAE-7F7175E4F214}"/>
              </a:ext>
            </a:extLst>
          </p:cNvPr>
          <p:cNvSpPr/>
          <p:nvPr userDrawn="1"/>
        </p:nvSpPr>
        <p:spPr>
          <a:xfrm>
            <a:off x="7449201" y="4915907"/>
            <a:ext cx="149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690628D-B540-1D4C-92F7-32B54D3EA0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2695" y="1973071"/>
            <a:ext cx="4698610" cy="1410361"/>
          </a:xfrm>
        </p:spPr>
        <p:txBody>
          <a:bodyPr lIns="0" tIns="0" rIns="0" bIns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2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this page to add your mission statement, a quote or to break up a subsection.</a:t>
            </a:r>
          </a:p>
        </p:txBody>
      </p:sp>
    </p:spTree>
    <p:extLst>
      <p:ext uri="{BB962C8B-B14F-4D97-AF65-F5344CB8AC3E}">
        <p14:creationId xmlns:p14="http://schemas.microsoft.com/office/powerpoint/2010/main" val="2447583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13" userDrawn="1">
          <p15:clr>
            <a:srgbClr val="FBAE40"/>
          </p15:clr>
        </p15:guide>
        <p15:guide id="4" pos="5647" userDrawn="1">
          <p15:clr>
            <a:srgbClr val="FBAE40"/>
          </p15:clr>
        </p15:guide>
        <p15:guide id="5" orient="horz" pos="100" userDrawn="1">
          <p15:clr>
            <a:srgbClr val="FBAE40"/>
          </p15:clr>
        </p15:guide>
        <p15:guide id="6" orient="horz" pos="314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94901BFA-89EC-8A45-AD59-66782D122C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BA7A554-14F9-874A-BE2C-574877AB336F}"/>
              </a:ext>
            </a:extLst>
          </p:cNvPr>
          <p:cNvSpPr/>
          <p:nvPr userDrawn="1"/>
        </p:nvSpPr>
        <p:spPr>
          <a:xfrm>
            <a:off x="6960280" y="3219252"/>
            <a:ext cx="1467048" cy="1467048"/>
          </a:xfrm>
          <a:prstGeom prst="ellipse">
            <a:avLst/>
          </a:prstGeom>
          <a:gradFill>
            <a:gsLst>
              <a:gs pos="13000">
                <a:schemeClr val="accent3"/>
              </a:gs>
              <a:gs pos="88000">
                <a:schemeClr val="accent1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1F7B9D4-E4E9-1B4D-8243-4D299BB8A5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48690" y="3271520"/>
            <a:ext cx="2255916" cy="393849"/>
          </a:xfrm>
        </p:spPr>
        <p:txBody>
          <a:bodyPr lIns="0" tIns="0" rIns="0" bIns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6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Title Slide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99D405D-1A37-9C40-8F11-E30D756DF6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1090" y="3982255"/>
            <a:ext cx="2596017" cy="259895"/>
          </a:xfrm>
        </p:spPr>
        <p:txBody>
          <a:bodyPr lIns="0" tIns="0" rIns="0" bIns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68B62415-C495-A848-8441-2A817B31DD0A}"/>
              </a:ext>
            </a:extLst>
          </p:cNvPr>
          <p:cNvSpPr/>
          <p:nvPr userDrawn="1"/>
        </p:nvSpPr>
        <p:spPr>
          <a:xfrm rot="4875955">
            <a:off x="-178530" y="2451860"/>
            <a:ext cx="2893938" cy="2897304"/>
          </a:xfrm>
          <a:custGeom>
            <a:avLst/>
            <a:gdLst>
              <a:gd name="connsiteX0" fmla="*/ 40528 w 2893938"/>
              <a:gd name="connsiteY0" fmla="*/ 1592801 h 2897304"/>
              <a:gd name="connsiteX1" fmla="*/ 1994829 w 2893938"/>
              <a:gd name="connsiteY1" fmla="*/ 0 h 2897304"/>
              <a:gd name="connsiteX2" fmla="*/ 2771307 w 2893938"/>
              <a:gd name="connsiteY2" fmla="*/ 156764 h 2897304"/>
              <a:gd name="connsiteX3" fmla="*/ 2893938 w 2893938"/>
              <a:gd name="connsiteY3" fmla="*/ 215838 h 2897304"/>
              <a:gd name="connsiteX4" fmla="*/ 2481984 w 2893938"/>
              <a:gd name="connsiteY4" fmla="*/ 2897304 h 2897304"/>
              <a:gd name="connsiteX5" fmla="*/ 74088 w 2893938"/>
              <a:gd name="connsiteY5" fmla="*/ 2527378 h 2897304"/>
              <a:gd name="connsiteX6" fmla="*/ 40528 w 2893938"/>
              <a:gd name="connsiteY6" fmla="*/ 2396858 h 2897304"/>
              <a:gd name="connsiteX7" fmla="*/ 0 w 2893938"/>
              <a:gd name="connsiteY7" fmla="*/ 1994830 h 2897304"/>
              <a:gd name="connsiteX8" fmla="*/ 40528 w 2893938"/>
              <a:gd name="connsiteY8" fmla="*/ 1592801 h 289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3938" h="2897304">
                <a:moveTo>
                  <a:pt x="40528" y="1592801"/>
                </a:moveTo>
                <a:cubicBezTo>
                  <a:pt x="226538" y="683791"/>
                  <a:pt x="1030829" y="0"/>
                  <a:pt x="1994829" y="0"/>
                </a:cubicBezTo>
                <a:cubicBezTo>
                  <a:pt x="2270258" y="0"/>
                  <a:pt x="2532648" y="55820"/>
                  <a:pt x="2771307" y="156764"/>
                </a:cubicBezTo>
                <a:lnTo>
                  <a:pt x="2893938" y="215838"/>
                </a:lnTo>
                <a:lnTo>
                  <a:pt x="2481984" y="2897304"/>
                </a:lnTo>
                <a:lnTo>
                  <a:pt x="74088" y="2527378"/>
                </a:lnTo>
                <a:lnTo>
                  <a:pt x="40528" y="2396858"/>
                </a:lnTo>
                <a:cubicBezTo>
                  <a:pt x="13956" y="2266999"/>
                  <a:pt x="0" y="2132544"/>
                  <a:pt x="0" y="1994830"/>
                </a:cubicBezTo>
                <a:cubicBezTo>
                  <a:pt x="0" y="1857115"/>
                  <a:pt x="13955" y="1722660"/>
                  <a:pt x="40528" y="1592801"/>
                </a:cubicBezTo>
                <a:close/>
              </a:path>
            </a:pathLst>
          </a:custGeom>
          <a:gradFill>
            <a:gsLst>
              <a:gs pos="6000">
                <a:schemeClr val="accent3"/>
              </a:gs>
              <a:gs pos="89000">
                <a:schemeClr val="accent1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43804A-70A2-3847-B581-F4429C5AD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7336" y="1180928"/>
            <a:ext cx="2549326" cy="16761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928E1F-8290-F34F-96BB-3CACC060CE68}"/>
              </a:ext>
            </a:extLst>
          </p:cNvPr>
          <p:cNvSpPr txBox="1"/>
          <p:nvPr userDrawn="1"/>
        </p:nvSpPr>
        <p:spPr>
          <a:xfrm>
            <a:off x="204580" y="4959553"/>
            <a:ext cx="2871004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21085F-01B6-BA4A-857E-EB871B774A94}"/>
              </a:ext>
            </a:extLst>
          </p:cNvPr>
          <p:cNvSpPr/>
          <p:nvPr userDrawn="1"/>
        </p:nvSpPr>
        <p:spPr>
          <a:xfrm>
            <a:off x="7449201" y="4925847"/>
            <a:ext cx="149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222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hapter Slid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1150F671-BB22-9847-A149-4381D65244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5042B7-2FB7-2849-B580-1FE3738FC580}"/>
              </a:ext>
            </a:extLst>
          </p:cNvPr>
          <p:cNvSpPr txBox="1"/>
          <p:nvPr userDrawn="1"/>
        </p:nvSpPr>
        <p:spPr>
          <a:xfrm>
            <a:off x="6838122" y="607280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B4E646-A2A8-754F-8197-C7CFC41B482C}"/>
              </a:ext>
            </a:extLst>
          </p:cNvPr>
          <p:cNvSpPr txBox="1"/>
          <p:nvPr userDrawn="1"/>
        </p:nvSpPr>
        <p:spPr>
          <a:xfrm>
            <a:off x="204580" y="4959553"/>
            <a:ext cx="2871004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CBD18E-9F0A-1B44-906E-4EAF67BB6417}"/>
              </a:ext>
            </a:extLst>
          </p:cNvPr>
          <p:cNvSpPr/>
          <p:nvPr userDrawn="1"/>
        </p:nvSpPr>
        <p:spPr>
          <a:xfrm>
            <a:off x="7449201" y="4925847"/>
            <a:ext cx="149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8A2220B-A6A0-894E-B6B6-F812D59D7B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195" y="1887737"/>
            <a:ext cx="5010400" cy="684013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6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A512E95-C9BF-4A40-A6CA-8881E455D1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195" y="2605288"/>
            <a:ext cx="5010400" cy="722261"/>
          </a:xfr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this space to add any additional information on the section.</a:t>
            </a:r>
          </a:p>
        </p:txBody>
      </p:sp>
      <p:sp>
        <p:nvSpPr>
          <p:cNvPr id="18" name="Picture Placeholder 21">
            <a:extLst>
              <a:ext uri="{FF2B5EF4-FFF2-40B4-BE49-F238E27FC236}">
                <a16:creationId xmlns:a16="http://schemas.microsoft.com/office/drawing/2014/main" id="{ADDC2BC5-AD3A-EF4E-A555-3D12A4ED7E8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1694" y="1450500"/>
            <a:ext cx="2309576" cy="2309576"/>
          </a:xfrm>
          <a:prstGeom prst="ellipse">
            <a:avLst/>
          </a:prstGeom>
          <a:ln w="57150"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A1444C-0FE8-5023-3B20-CD1EDC4184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6899" y="207549"/>
            <a:ext cx="733758" cy="48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064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AC0195AF-6453-774C-8FAF-7C66EE7EB3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73" y="-479898"/>
            <a:ext cx="9163455" cy="61089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A1702C-6252-7243-9E20-5EB7102217A0}"/>
              </a:ext>
            </a:extLst>
          </p:cNvPr>
          <p:cNvSpPr txBox="1"/>
          <p:nvPr userDrawn="1"/>
        </p:nvSpPr>
        <p:spPr>
          <a:xfrm>
            <a:off x="-805758" y="9868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1F7B9D4-E4E9-1B4D-8243-4D299BB8A5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3970" y="1574719"/>
            <a:ext cx="3913632" cy="598679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600" b="1" i="0" kern="1200" baseline="0" dirty="0">
                <a:solidFill>
                  <a:srgbClr val="4A4A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99D405D-1A37-9C40-8F11-E30D756DF6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970" y="2292271"/>
            <a:ext cx="3560151" cy="432822"/>
          </a:xfr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baseline="0" dirty="0">
                <a:solidFill>
                  <a:srgbClr val="4A4A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this space to add any additional information on the section.</a:t>
            </a:r>
          </a:p>
        </p:txBody>
      </p:sp>
      <p:pic>
        <p:nvPicPr>
          <p:cNvPr id="9" name="Picture 8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3813033A-E53D-D447-A4E7-CD8380E7C3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70800"/>
            <a:ext cx="9144000" cy="280754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0E573E3B-C311-5448-BE03-4ADC99C4F4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944"/>
          <a:stretch/>
        </p:blipFill>
        <p:spPr>
          <a:xfrm>
            <a:off x="0" y="-18000"/>
            <a:ext cx="9144000" cy="649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731C49-115E-4242-BDF4-AA60A1980888}"/>
              </a:ext>
            </a:extLst>
          </p:cNvPr>
          <p:cNvSpPr txBox="1"/>
          <p:nvPr userDrawn="1"/>
        </p:nvSpPr>
        <p:spPr>
          <a:xfrm>
            <a:off x="204580" y="4959553"/>
            <a:ext cx="2871004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A7B7E5-6E35-294B-A32B-C4B12DDA86FF}"/>
              </a:ext>
            </a:extLst>
          </p:cNvPr>
          <p:cNvSpPr/>
          <p:nvPr userDrawn="1"/>
        </p:nvSpPr>
        <p:spPr>
          <a:xfrm>
            <a:off x="7449201" y="4925847"/>
            <a:ext cx="149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EE0B4F-1E40-4673-8BB2-02935BAAEE5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6899" y="209758"/>
            <a:ext cx="733758" cy="48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32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140">
          <p15:clr>
            <a:srgbClr val="FBAE40"/>
          </p15:clr>
        </p15:guide>
        <p15:guide id="4" pos="113">
          <p15:clr>
            <a:srgbClr val="FBAE40"/>
          </p15:clr>
        </p15:guide>
        <p15:guide id="5" pos="5647">
          <p15:clr>
            <a:srgbClr val="FBAE40"/>
          </p15:clr>
        </p15:guide>
        <p15:guide id="6" orient="horz" pos="162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CC36CFA7-AD6B-944B-BFCD-EE4E2236BE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99D405D-1A37-9C40-8F11-E30D756DF6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98120" y="499605"/>
            <a:ext cx="2596017" cy="259895"/>
          </a:xfr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Add subheading here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02E844-0D24-A74D-A4ED-71F324CDCEB8}"/>
              </a:ext>
            </a:extLst>
          </p:cNvPr>
          <p:cNvGrpSpPr/>
          <p:nvPr userDrawn="1"/>
        </p:nvGrpSpPr>
        <p:grpSpPr>
          <a:xfrm>
            <a:off x="1772240" y="1173899"/>
            <a:ext cx="5506384" cy="2747565"/>
            <a:chOff x="1772240" y="1173899"/>
            <a:chExt cx="5506384" cy="27475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EB28D52-EC01-9143-B229-0C73C0873A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alphaModFix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4652" y="2126330"/>
              <a:ext cx="2033972" cy="179513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A3625F1-5F41-BC4D-91CF-D1BA763B75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alphaModFix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772240" y="1173899"/>
              <a:ext cx="2033972" cy="1795134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D6D44D5-51EF-7842-BB34-401D95ACABB6}"/>
              </a:ext>
            </a:extLst>
          </p:cNvPr>
          <p:cNvSpPr txBox="1"/>
          <p:nvPr userDrawn="1"/>
        </p:nvSpPr>
        <p:spPr>
          <a:xfrm>
            <a:off x="186232" y="4899487"/>
            <a:ext cx="1074243" cy="662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5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Volition Veterinary Diagnostics© 2019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1154F5-F70A-4E4E-AC02-BD41E5958497}"/>
              </a:ext>
            </a:extLst>
          </p:cNvPr>
          <p:cNvSpPr txBox="1"/>
          <p:nvPr userDrawn="1"/>
        </p:nvSpPr>
        <p:spPr>
          <a:xfrm>
            <a:off x="186232" y="4975687"/>
            <a:ext cx="1074243" cy="662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5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Confidential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A9067DF-E027-174E-9061-106AD97E2CEC}"/>
              </a:ext>
            </a:extLst>
          </p:cNvPr>
          <p:cNvSpPr/>
          <p:nvPr userDrawn="1"/>
        </p:nvSpPr>
        <p:spPr>
          <a:xfrm>
            <a:off x="6960280" y="3219252"/>
            <a:ext cx="1467048" cy="1467048"/>
          </a:xfrm>
          <a:prstGeom prst="ellipse">
            <a:avLst/>
          </a:prstGeom>
          <a:gradFill>
            <a:gsLst>
              <a:gs pos="13000">
                <a:schemeClr val="accent3"/>
              </a:gs>
              <a:gs pos="88000">
                <a:schemeClr val="accent1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5EC06CD1-DBD6-4B41-8330-AFA277B9D7FD}"/>
              </a:ext>
            </a:extLst>
          </p:cNvPr>
          <p:cNvSpPr/>
          <p:nvPr userDrawn="1"/>
        </p:nvSpPr>
        <p:spPr>
          <a:xfrm rot="4875955">
            <a:off x="-178530" y="2451860"/>
            <a:ext cx="2893938" cy="2897304"/>
          </a:xfrm>
          <a:custGeom>
            <a:avLst/>
            <a:gdLst>
              <a:gd name="connsiteX0" fmla="*/ 40528 w 2893938"/>
              <a:gd name="connsiteY0" fmla="*/ 1592801 h 2897304"/>
              <a:gd name="connsiteX1" fmla="*/ 1994829 w 2893938"/>
              <a:gd name="connsiteY1" fmla="*/ 0 h 2897304"/>
              <a:gd name="connsiteX2" fmla="*/ 2771307 w 2893938"/>
              <a:gd name="connsiteY2" fmla="*/ 156764 h 2897304"/>
              <a:gd name="connsiteX3" fmla="*/ 2893938 w 2893938"/>
              <a:gd name="connsiteY3" fmla="*/ 215838 h 2897304"/>
              <a:gd name="connsiteX4" fmla="*/ 2481984 w 2893938"/>
              <a:gd name="connsiteY4" fmla="*/ 2897304 h 2897304"/>
              <a:gd name="connsiteX5" fmla="*/ 74088 w 2893938"/>
              <a:gd name="connsiteY5" fmla="*/ 2527378 h 2897304"/>
              <a:gd name="connsiteX6" fmla="*/ 40528 w 2893938"/>
              <a:gd name="connsiteY6" fmla="*/ 2396858 h 2897304"/>
              <a:gd name="connsiteX7" fmla="*/ 0 w 2893938"/>
              <a:gd name="connsiteY7" fmla="*/ 1994830 h 2897304"/>
              <a:gd name="connsiteX8" fmla="*/ 40528 w 2893938"/>
              <a:gd name="connsiteY8" fmla="*/ 1592801 h 289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3938" h="2897304">
                <a:moveTo>
                  <a:pt x="40528" y="1592801"/>
                </a:moveTo>
                <a:cubicBezTo>
                  <a:pt x="226538" y="683791"/>
                  <a:pt x="1030829" y="0"/>
                  <a:pt x="1994829" y="0"/>
                </a:cubicBezTo>
                <a:cubicBezTo>
                  <a:pt x="2270258" y="0"/>
                  <a:pt x="2532648" y="55820"/>
                  <a:pt x="2771307" y="156764"/>
                </a:cubicBezTo>
                <a:lnTo>
                  <a:pt x="2893938" y="215838"/>
                </a:lnTo>
                <a:lnTo>
                  <a:pt x="2481984" y="2897304"/>
                </a:lnTo>
                <a:lnTo>
                  <a:pt x="74088" y="2527378"/>
                </a:lnTo>
                <a:lnTo>
                  <a:pt x="40528" y="2396858"/>
                </a:lnTo>
                <a:cubicBezTo>
                  <a:pt x="13956" y="2266999"/>
                  <a:pt x="0" y="2132544"/>
                  <a:pt x="0" y="1994830"/>
                </a:cubicBezTo>
                <a:cubicBezTo>
                  <a:pt x="0" y="1857115"/>
                  <a:pt x="13955" y="1722660"/>
                  <a:pt x="40528" y="1592801"/>
                </a:cubicBezTo>
                <a:close/>
              </a:path>
            </a:pathLst>
          </a:custGeom>
          <a:gradFill>
            <a:gsLst>
              <a:gs pos="6000">
                <a:schemeClr val="accent3"/>
              </a:gs>
              <a:gs pos="89000">
                <a:schemeClr val="accent1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603999-E739-7147-B49F-26CB392DE5F2}"/>
              </a:ext>
            </a:extLst>
          </p:cNvPr>
          <p:cNvSpPr txBox="1"/>
          <p:nvPr userDrawn="1"/>
        </p:nvSpPr>
        <p:spPr>
          <a:xfrm>
            <a:off x="204580" y="4959553"/>
            <a:ext cx="2871004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C655DDF-27D9-484E-A70E-6FF355D33EB2}"/>
              </a:ext>
            </a:extLst>
          </p:cNvPr>
          <p:cNvSpPr/>
          <p:nvPr userDrawn="1"/>
        </p:nvSpPr>
        <p:spPr>
          <a:xfrm>
            <a:off x="7449201" y="4925847"/>
            <a:ext cx="149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66F3945-516E-DA45-AC9D-114F58084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2695" y="2129407"/>
            <a:ext cx="4698610" cy="912759"/>
          </a:xfrm>
        </p:spPr>
        <p:txBody>
          <a:bodyPr lIns="0" tIns="0" rIns="0" bIns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2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this page to add your mission statement, a quote or to break up a subsection.</a:t>
            </a:r>
          </a:p>
        </p:txBody>
      </p:sp>
    </p:spTree>
    <p:extLst>
      <p:ext uri="{BB962C8B-B14F-4D97-AF65-F5344CB8AC3E}">
        <p14:creationId xmlns:p14="http://schemas.microsoft.com/office/powerpoint/2010/main" val="4098255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13">
          <p15:clr>
            <a:srgbClr val="FBAE40"/>
          </p15:clr>
        </p15:guide>
        <p15:guide id="4" pos="5647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6395F-F9E1-5842-A9EF-F8EB0FA3426D}"/>
              </a:ext>
            </a:extLst>
          </p:cNvPr>
          <p:cNvSpPr/>
          <p:nvPr userDrawn="1"/>
        </p:nvSpPr>
        <p:spPr>
          <a:xfrm>
            <a:off x="0" y="50800"/>
            <a:ext cx="9144000" cy="481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81150D-4FE1-C7B0-B887-71A94E9841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6899" y="209758"/>
            <a:ext cx="733758" cy="482438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8E8D8833-AACF-E282-4EFA-900CD29389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3083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6395F-F9E1-5842-A9EF-F8EB0FA3426D}"/>
              </a:ext>
            </a:extLst>
          </p:cNvPr>
          <p:cNvSpPr/>
          <p:nvPr userDrawn="1"/>
        </p:nvSpPr>
        <p:spPr>
          <a:xfrm>
            <a:off x="0" y="50800"/>
            <a:ext cx="9144000" cy="481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81150D-4FE1-C7B0-B887-71A94E9841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6899" y="209758"/>
            <a:ext cx="733758" cy="482438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8E8D8833-AACF-E282-4EFA-900CD29389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EDE0F80-B81C-CB5D-F3E3-A21671663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784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Whit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6395F-F9E1-5842-A9EF-F8EB0FA3426D}"/>
              </a:ext>
            </a:extLst>
          </p:cNvPr>
          <p:cNvSpPr/>
          <p:nvPr userDrawn="1"/>
        </p:nvSpPr>
        <p:spPr>
          <a:xfrm>
            <a:off x="0" y="50800"/>
            <a:ext cx="9144000" cy="481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81150D-4FE1-C7B0-B887-71A94E9841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6899" y="209758"/>
            <a:ext cx="733758" cy="48243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8103E7B-1AA3-0572-54CC-221E495FB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5C3890A-6883-E1CE-11C2-14A4C17EC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C241A2-0654-293F-F3A2-38E4BF7CD4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2671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White with Graph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6395F-F9E1-5842-A9EF-F8EB0FA3426D}"/>
              </a:ext>
            </a:extLst>
          </p:cNvPr>
          <p:cNvSpPr/>
          <p:nvPr userDrawn="1"/>
        </p:nvSpPr>
        <p:spPr>
          <a:xfrm>
            <a:off x="0" y="50800"/>
            <a:ext cx="9144000" cy="481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81150D-4FE1-C7B0-B887-71A94E9841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6899" y="209758"/>
            <a:ext cx="733758" cy="48243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52AAD49-7EE5-EC4C-AC87-BC2C043E6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hart Placeholder 3">
            <a:extLst>
              <a:ext uri="{FF2B5EF4-FFF2-40B4-BE49-F238E27FC236}">
                <a16:creationId xmlns:a16="http://schemas.microsoft.com/office/drawing/2014/main" id="{A68528DA-C767-ED25-9A89-A7F4E4E057E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85738" y="1324707"/>
            <a:ext cx="4279900" cy="3060000"/>
          </a:xfrm>
          <a:ln w="12700">
            <a:noFill/>
          </a:ln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79E0810-B307-AFBB-8FE0-555976DB941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57738" y="1324707"/>
            <a:ext cx="3790730" cy="3060000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29BF08-C5F7-5F7C-CBEE-AEE3C00732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1213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1150F671-BB22-9847-A149-4381D65244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D5CCE8-00A1-2B44-BE67-CA1F6EC4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864" y="584886"/>
            <a:ext cx="6700823" cy="403655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5042B7-2FB7-2849-B580-1FE3738FC580}"/>
              </a:ext>
            </a:extLst>
          </p:cNvPr>
          <p:cNvSpPr txBox="1"/>
          <p:nvPr userDrawn="1"/>
        </p:nvSpPr>
        <p:spPr>
          <a:xfrm>
            <a:off x="6838122" y="607280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BDE7FAD-8963-B14D-BE39-1A97214952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4864" y="1398931"/>
            <a:ext cx="2610000" cy="26100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these bubbles to pull out key facts.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63935BA3-0F70-7347-B783-15CE64AD2F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2789" y="1398931"/>
            <a:ext cx="2610000" cy="26100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these bubbles to pull out key facts.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EB10DB1D-A21F-154C-BB8E-471088A8A0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0714" y="1398931"/>
            <a:ext cx="2610000" cy="26100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these bubbles to pull out key facts.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B4E646-A2A8-754F-8197-C7CFC41B482C}"/>
              </a:ext>
            </a:extLst>
          </p:cNvPr>
          <p:cNvSpPr txBox="1"/>
          <p:nvPr userDrawn="1"/>
        </p:nvSpPr>
        <p:spPr>
          <a:xfrm>
            <a:off x="204580" y="4959553"/>
            <a:ext cx="2871004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CBD18E-9F0A-1B44-906E-4EAF67BB6417}"/>
              </a:ext>
            </a:extLst>
          </p:cNvPr>
          <p:cNvSpPr/>
          <p:nvPr userDrawn="1"/>
        </p:nvSpPr>
        <p:spPr>
          <a:xfrm>
            <a:off x="7449201" y="4925847"/>
            <a:ext cx="149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025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3A8A2FBC-A857-4245-AD81-DDF612A455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5042B7-2FB7-2849-B580-1FE3738FC580}"/>
              </a:ext>
            </a:extLst>
          </p:cNvPr>
          <p:cNvSpPr txBox="1"/>
          <p:nvPr userDrawn="1"/>
        </p:nvSpPr>
        <p:spPr>
          <a:xfrm>
            <a:off x="6838122" y="607280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1CB20E-53A9-484F-A457-0FC7A8DF556D}"/>
              </a:ext>
            </a:extLst>
          </p:cNvPr>
          <p:cNvSpPr txBox="1"/>
          <p:nvPr userDrawn="1"/>
        </p:nvSpPr>
        <p:spPr>
          <a:xfrm>
            <a:off x="204580" y="4959553"/>
            <a:ext cx="2871004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5FB589-F4B7-F94F-86EE-EAFBB8DE900B}"/>
              </a:ext>
            </a:extLst>
          </p:cNvPr>
          <p:cNvSpPr/>
          <p:nvPr userDrawn="1"/>
        </p:nvSpPr>
        <p:spPr>
          <a:xfrm>
            <a:off x="7449201" y="4925847"/>
            <a:ext cx="149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A4EA49-176E-7A4E-94A1-E8AABF7B96E3}"/>
              </a:ext>
            </a:extLst>
          </p:cNvPr>
          <p:cNvSpPr txBox="1"/>
          <p:nvPr userDrawn="1"/>
        </p:nvSpPr>
        <p:spPr>
          <a:xfrm>
            <a:off x="1709393" y="1844380"/>
            <a:ext cx="5725212" cy="600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4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interest in Volition.</a:t>
            </a:r>
            <a:endParaRPr lang="en-US" sz="2400" b="1" i="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B2ADF2-A599-0C4C-BC85-38A095F74F1C}"/>
              </a:ext>
            </a:extLst>
          </p:cNvPr>
          <p:cNvSpPr txBox="1"/>
          <p:nvPr userDrawn="1"/>
        </p:nvSpPr>
        <p:spPr>
          <a:xfrm>
            <a:off x="1709393" y="2551358"/>
            <a:ext cx="5725212" cy="600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details, please visit </a:t>
            </a:r>
            <a:r>
              <a:rPr lang="en-US" sz="16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www.volition.com</a:t>
            </a:r>
            <a:endParaRPr lang="en-US" sz="16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061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Blank White_Nu.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6395F-F9E1-5842-A9EF-F8EB0FA3426D}"/>
              </a:ext>
            </a:extLst>
          </p:cNvPr>
          <p:cNvSpPr/>
          <p:nvPr userDrawn="1"/>
        </p:nvSpPr>
        <p:spPr>
          <a:xfrm>
            <a:off x="0" y="50800"/>
            <a:ext cx="9144000" cy="481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09093A-DFEB-B044-89F4-D9CD006F1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595" y="185341"/>
            <a:ext cx="995423" cy="325406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F20CA74-C66F-8EDD-41EB-C315E5A0B3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4919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3C2D22-BB04-0F44-970F-AF79199E98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BA7A554-14F9-874A-BE2C-574877AB336F}"/>
              </a:ext>
            </a:extLst>
          </p:cNvPr>
          <p:cNvSpPr/>
          <p:nvPr userDrawn="1"/>
        </p:nvSpPr>
        <p:spPr>
          <a:xfrm>
            <a:off x="6960280" y="3219252"/>
            <a:ext cx="1467048" cy="1467048"/>
          </a:xfrm>
          <a:prstGeom prst="ellipse">
            <a:avLst/>
          </a:prstGeom>
          <a:gradFill>
            <a:gsLst>
              <a:gs pos="13000">
                <a:srgbClr val="B0B2D0"/>
              </a:gs>
              <a:gs pos="88000">
                <a:srgbClr val="616489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1F7B9D4-E4E9-1B4D-8243-4D299BB8A5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48690" y="3271520"/>
            <a:ext cx="2255916" cy="393849"/>
          </a:xfrm>
        </p:spPr>
        <p:txBody>
          <a:bodyPr lIns="0" tIns="0" rIns="0" bIns="0">
            <a:noAutofit/>
          </a:bodyPr>
          <a:lstStyle>
            <a:lvl1pPr marL="0" indent="0" algn="ctr" defTabSz="914378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6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378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566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754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Title Slide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99D405D-1A37-9C40-8F11-E30D756DF6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1090" y="3982256"/>
            <a:ext cx="2596017" cy="259895"/>
          </a:xfrm>
        </p:spPr>
        <p:txBody>
          <a:bodyPr lIns="0" tIns="0" rIns="0" bIns="0">
            <a:noAutofit/>
          </a:bodyPr>
          <a:lstStyle>
            <a:lvl1pPr marL="0" indent="0" algn="ctr" defTabSz="914378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378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566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754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68B62415-C495-A848-8441-2A817B31DD0A}"/>
              </a:ext>
            </a:extLst>
          </p:cNvPr>
          <p:cNvSpPr/>
          <p:nvPr userDrawn="1"/>
        </p:nvSpPr>
        <p:spPr>
          <a:xfrm rot="4875955">
            <a:off x="-178530" y="2457303"/>
            <a:ext cx="2893938" cy="2897304"/>
          </a:xfrm>
          <a:custGeom>
            <a:avLst/>
            <a:gdLst>
              <a:gd name="connsiteX0" fmla="*/ 40528 w 2893938"/>
              <a:gd name="connsiteY0" fmla="*/ 1592801 h 2897304"/>
              <a:gd name="connsiteX1" fmla="*/ 1994829 w 2893938"/>
              <a:gd name="connsiteY1" fmla="*/ 0 h 2897304"/>
              <a:gd name="connsiteX2" fmla="*/ 2771307 w 2893938"/>
              <a:gd name="connsiteY2" fmla="*/ 156764 h 2897304"/>
              <a:gd name="connsiteX3" fmla="*/ 2893938 w 2893938"/>
              <a:gd name="connsiteY3" fmla="*/ 215838 h 2897304"/>
              <a:gd name="connsiteX4" fmla="*/ 2481984 w 2893938"/>
              <a:gd name="connsiteY4" fmla="*/ 2897304 h 2897304"/>
              <a:gd name="connsiteX5" fmla="*/ 74088 w 2893938"/>
              <a:gd name="connsiteY5" fmla="*/ 2527378 h 2897304"/>
              <a:gd name="connsiteX6" fmla="*/ 40528 w 2893938"/>
              <a:gd name="connsiteY6" fmla="*/ 2396858 h 2897304"/>
              <a:gd name="connsiteX7" fmla="*/ 0 w 2893938"/>
              <a:gd name="connsiteY7" fmla="*/ 1994830 h 2897304"/>
              <a:gd name="connsiteX8" fmla="*/ 40528 w 2893938"/>
              <a:gd name="connsiteY8" fmla="*/ 1592801 h 289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3938" h="2897304">
                <a:moveTo>
                  <a:pt x="40528" y="1592801"/>
                </a:moveTo>
                <a:cubicBezTo>
                  <a:pt x="226538" y="683791"/>
                  <a:pt x="1030829" y="0"/>
                  <a:pt x="1994829" y="0"/>
                </a:cubicBezTo>
                <a:cubicBezTo>
                  <a:pt x="2270258" y="0"/>
                  <a:pt x="2532648" y="55820"/>
                  <a:pt x="2771307" y="156764"/>
                </a:cubicBezTo>
                <a:lnTo>
                  <a:pt x="2893938" y="215838"/>
                </a:lnTo>
                <a:lnTo>
                  <a:pt x="2481984" y="2897304"/>
                </a:lnTo>
                <a:lnTo>
                  <a:pt x="74088" y="2527378"/>
                </a:lnTo>
                <a:lnTo>
                  <a:pt x="40528" y="2396858"/>
                </a:lnTo>
                <a:cubicBezTo>
                  <a:pt x="13956" y="2266999"/>
                  <a:pt x="0" y="2132544"/>
                  <a:pt x="0" y="1994830"/>
                </a:cubicBezTo>
                <a:cubicBezTo>
                  <a:pt x="0" y="1857115"/>
                  <a:pt x="13955" y="1722660"/>
                  <a:pt x="40528" y="1592801"/>
                </a:cubicBezTo>
                <a:close/>
              </a:path>
            </a:pathLst>
          </a:custGeom>
          <a:gradFill>
            <a:gsLst>
              <a:gs pos="0">
                <a:srgbClr val="B0B2D0"/>
              </a:gs>
              <a:gs pos="84000">
                <a:srgbClr val="616489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5AE811-D740-1440-B313-2BE04B01EE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7457" y="1364886"/>
            <a:ext cx="3189087" cy="13004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7C3AD24-D5E3-0C41-833E-A55A0352F521}"/>
              </a:ext>
            </a:extLst>
          </p:cNvPr>
          <p:cNvSpPr txBox="1"/>
          <p:nvPr userDrawn="1"/>
        </p:nvSpPr>
        <p:spPr>
          <a:xfrm>
            <a:off x="204581" y="4949613"/>
            <a:ext cx="2871004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1C3D38-97FB-8F44-83A7-FE7EB844FDC8}"/>
              </a:ext>
            </a:extLst>
          </p:cNvPr>
          <p:cNvSpPr/>
          <p:nvPr userDrawn="1"/>
        </p:nvSpPr>
        <p:spPr>
          <a:xfrm>
            <a:off x="7449202" y="4915907"/>
            <a:ext cx="149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088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BC7124C-ED40-D542-80A7-09613C3E12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5042B7-2FB7-2849-B580-1FE3738FC580}"/>
              </a:ext>
            </a:extLst>
          </p:cNvPr>
          <p:cNvSpPr txBox="1"/>
          <p:nvPr userDrawn="1"/>
        </p:nvSpPr>
        <p:spPr>
          <a:xfrm>
            <a:off x="6838122" y="607280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C541E8-2AB6-3E45-A25F-1C5998659A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2655" y="203275"/>
            <a:ext cx="1216789" cy="49619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11B57D-A5F1-9F46-A485-C9C9C5F75385}"/>
              </a:ext>
            </a:extLst>
          </p:cNvPr>
          <p:cNvSpPr txBox="1"/>
          <p:nvPr userDrawn="1"/>
        </p:nvSpPr>
        <p:spPr>
          <a:xfrm>
            <a:off x="204581" y="4949613"/>
            <a:ext cx="2871004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1C3D27-499E-574B-807F-167E5853033D}"/>
              </a:ext>
            </a:extLst>
          </p:cNvPr>
          <p:cNvSpPr/>
          <p:nvPr userDrawn="1"/>
        </p:nvSpPr>
        <p:spPr>
          <a:xfrm>
            <a:off x="7449202" y="4915907"/>
            <a:ext cx="149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3E38036-2765-4E41-8F89-F3AE3BEC47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196" y="1887738"/>
            <a:ext cx="5010400" cy="684013"/>
          </a:xfrm>
        </p:spPr>
        <p:txBody>
          <a:bodyPr lIns="0" tIns="0" rIns="0" bIns="0">
            <a:noAutofit/>
          </a:bodyPr>
          <a:lstStyle>
            <a:lvl1pPr marL="0" indent="0" algn="l" defTabSz="914378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6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378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566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754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2FDE8DE2-934D-AC4F-A2F7-62690A8061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196" y="2605289"/>
            <a:ext cx="5010400" cy="722261"/>
          </a:xfrm>
        </p:spPr>
        <p:txBody>
          <a:bodyPr lIns="0" tIns="0" rIns="0" bIns="0" anchor="t">
            <a:noAutofit/>
          </a:bodyPr>
          <a:lstStyle>
            <a:lvl1pPr marL="0" indent="0" algn="l" defTabSz="91437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378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566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754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this space to add any additional information on the section.</a:t>
            </a:r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id="{A51B7717-EE26-9544-B7E0-D77183FC3D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1695" y="1450501"/>
            <a:ext cx="2309576" cy="2309576"/>
          </a:xfrm>
          <a:prstGeom prst="ellipse">
            <a:avLst/>
          </a:prstGeom>
          <a:ln w="57150"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9506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Chapter Slid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34AE5566-5B03-9A4F-864C-BADFDA884E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23"/>
            <a:ext cx="9144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A1702C-6252-7243-9E20-5EB7102217A0}"/>
              </a:ext>
            </a:extLst>
          </p:cNvPr>
          <p:cNvSpPr txBox="1"/>
          <p:nvPr userDrawn="1"/>
        </p:nvSpPr>
        <p:spPr>
          <a:xfrm>
            <a:off x="-805758" y="9868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1F7B9D4-E4E9-1B4D-8243-4D299BB8A5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533" y="1574720"/>
            <a:ext cx="3522680" cy="598679"/>
          </a:xfrm>
        </p:spPr>
        <p:txBody>
          <a:bodyPr lIns="0" tIns="0" rIns="0" bIns="0">
            <a:noAutofit/>
          </a:bodyPr>
          <a:lstStyle>
            <a:lvl1pPr marL="0" indent="0" algn="l" defTabSz="914378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600" b="1" i="0" kern="1200" baseline="0" dirty="0">
                <a:solidFill>
                  <a:srgbClr val="4A4A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378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566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754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99D405D-1A37-9C40-8F11-E30D756DF6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5531" y="2292271"/>
            <a:ext cx="3522680" cy="901095"/>
          </a:xfrm>
        </p:spPr>
        <p:txBody>
          <a:bodyPr lIns="0" tIns="0" rIns="0" bIns="0" anchor="t">
            <a:noAutofit/>
          </a:bodyPr>
          <a:lstStyle>
            <a:lvl1pPr marL="0" indent="0" algn="l" defTabSz="91437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baseline="0" dirty="0">
                <a:solidFill>
                  <a:srgbClr val="4A4A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378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566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754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this space to add any additional information on the section.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08F767-19A7-7447-A647-5CEC26C93C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45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D1039D-FEDF-8D49-8D86-4F8C53B02A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69657"/>
            <a:ext cx="9144000" cy="2738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A64AFB-0309-984D-9980-ABB63F478E09}"/>
              </a:ext>
            </a:extLst>
          </p:cNvPr>
          <p:cNvSpPr txBox="1"/>
          <p:nvPr userDrawn="1"/>
        </p:nvSpPr>
        <p:spPr>
          <a:xfrm>
            <a:off x="204581" y="4949613"/>
            <a:ext cx="2871004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00E44-8CAA-AD47-A886-F5BC7BCE8BE9}"/>
              </a:ext>
            </a:extLst>
          </p:cNvPr>
          <p:cNvSpPr/>
          <p:nvPr userDrawn="1"/>
        </p:nvSpPr>
        <p:spPr>
          <a:xfrm>
            <a:off x="7449202" y="4915907"/>
            <a:ext cx="149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CF109E-4464-3755-300B-5E825E5CFD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803" y="221092"/>
            <a:ext cx="1133361" cy="46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9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140">
          <p15:clr>
            <a:srgbClr val="FBAE40"/>
          </p15:clr>
        </p15:guide>
        <p15:guide id="4" pos="113">
          <p15:clr>
            <a:srgbClr val="FBAE40"/>
          </p15:clr>
        </p15:guide>
        <p15:guide id="5" pos="5647">
          <p15:clr>
            <a:srgbClr val="FBAE40"/>
          </p15:clr>
        </p15:guide>
        <p15:guide id="6" orient="horz" pos="162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D84AA9F3-C7AA-3040-A0F4-EEB7FF8671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BF8771B-EF40-9F93-64FA-93B3A2464590}"/>
              </a:ext>
            </a:extLst>
          </p:cNvPr>
          <p:cNvSpPr/>
          <p:nvPr userDrawn="1"/>
        </p:nvSpPr>
        <p:spPr>
          <a:xfrm>
            <a:off x="6960280" y="3219252"/>
            <a:ext cx="1467048" cy="1467048"/>
          </a:xfrm>
          <a:prstGeom prst="ellipse">
            <a:avLst/>
          </a:prstGeom>
          <a:gradFill>
            <a:gsLst>
              <a:gs pos="13000">
                <a:srgbClr val="B0B2D0"/>
              </a:gs>
              <a:gs pos="88000">
                <a:srgbClr val="616489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02E844-0D24-A74D-A4ED-71F324CDCEB8}"/>
              </a:ext>
            </a:extLst>
          </p:cNvPr>
          <p:cNvGrpSpPr/>
          <p:nvPr userDrawn="1"/>
        </p:nvGrpSpPr>
        <p:grpSpPr>
          <a:xfrm>
            <a:off x="1772241" y="1173899"/>
            <a:ext cx="5506384" cy="2747565"/>
            <a:chOff x="1772240" y="1173899"/>
            <a:chExt cx="5506384" cy="27475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EB28D52-EC01-9143-B229-0C73C0873A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alphaModFix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4652" y="2126330"/>
              <a:ext cx="2033972" cy="179513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A3625F1-5F41-BC4D-91CF-D1BA763B75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alphaModFix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772240" y="1173899"/>
              <a:ext cx="2033972" cy="1795134"/>
            </a:xfrm>
            <a:prstGeom prst="rect">
              <a:avLst/>
            </a:prstGeom>
          </p:spPr>
        </p:pic>
      </p:grp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1F7B9D4-E4E9-1B4D-8243-4D299BB8A5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2696" y="1973072"/>
            <a:ext cx="4698610" cy="1410361"/>
          </a:xfrm>
        </p:spPr>
        <p:txBody>
          <a:bodyPr lIns="0" tIns="0" rIns="0" bIns="0">
            <a:noAutofit/>
          </a:bodyPr>
          <a:lstStyle>
            <a:lvl1pPr marL="0" indent="0" algn="ctr" defTabSz="914378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2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378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566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754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this page to add your mission statement, a quote or to break up a subsection.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1154F5-F70A-4E4E-AC02-BD41E5958497}"/>
              </a:ext>
            </a:extLst>
          </p:cNvPr>
          <p:cNvSpPr txBox="1"/>
          <p:nvPr userDrawn="1"/>
        </p:nvSpPr>
        <p:spPr>
          <a:xfrm>
            <a:off x="186233" y="4975688"/>
            <a:ext cx="1074243" cy="662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5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Confidential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681255-76AC-1446-AC9A-9BD2E606FEE6}"/>
              </a:ext>
            </a:extLst>
          </p:cNvPr>
          <p:cNvSpPr txBox="1"/>
          <p:nvPr userDrawn="1"/>
        </p:nvSpPr>
        <p:spPr>
          <a:xfrm>
            <a:off x="186233" y="4959554"/>
            <a:ext cx="1074243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Volition</a:t>
            </a:r>
            <a:r>
              <a:rPr lang="en-GB" sz="800" kern="1200" baseline="300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2022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C58425B-301C-003D-776C-571F5BFD5C37}"/>
              </a:ext>
            </a:extLst>
          </p:cNvPr>
          <p:cNvSpPr/>
          <p:nvPr userDrawn="1"/>
        </p:nvSpPr>
        <p:spPr>
          <a:xfrm rot="4875955">
            <a:off x="-178530" y="2457303"/>
            <a:ext cx="2893938" cy="2897304"/>
          </a:xfrm>
          <a:custGeom>
            <a:avLst/>
            <a:gdLst>
              <a:gd name="connsiteX0" fmla="*/ 40528 w 2893938"/>
              <a:gd name="connsiteY0" fmla="*/ 1592801 h 2897304"/>
              <a:gd name="connsiteX1" fmla="*/ 1994829 w 2893938"/>
              <a:gd name="connsiteY1" fmla="*/ 0 h 2897304"/>
              <a:gd name="connsiteX2" fmla="*/ 2771307 w 2893938"/>
              <a:gd name="connsiteY2" fmla="*/ 156764 h 2897304"/>
              <a:gd name="connsiteX3" fmla="*/ 2893938 w 2893938"/>
              <a:gd name="connsiteY3" fmla="*/ 215838 h 2897304"/>
              <a:gd name="connsiteX4" fmla="*/ 2481984 w 2893938"/>
              <a:gd name="connsiteY4" fmla="*/ 2897304 h 2897304"/>
              <a:gd name="connsiteX5" fmla="*/ 74088 w 2893938"/>
              <a:gd name="connsiteY5" fmla="*/ 2527378 h 2897304"/>
              <a:gd name="connsiteX6" fmla="*/ 40528 w 2893938"/>
              <a:gd name="connsiteY6" fmla="*/ 2396858 h 2897304"/>
              <a:gd name="connsiteX7" fmla="*/ 0 w 2893938"/>
              <a:gd name="connsiteY7" fmla="*/ 1994830 h 2897304"/>
              <a:gd name="connsiteX8" fmla="*/ 40528 w 2893938"/>
              <a:gd name="connsiteY8" fmla="*/ 1592801 h 289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3938" h="2897304">
                <a:moveTo>
                  <a:pt x="40528" y="1592801"/>
                </a:moveTo>
                <a:cubicBezTo>
                  <a:pt x="226538" y="683791"/>
                  <a:pt x="1030829" y="0"/>
                  <a:pt x="1994829" y="0"/>
                </a:cubicBezTo>
                <a:cubicBezTo>
                  <a:pt x="2270258" y="0"/>
                  <a:pt x="2532648" y="55820"/>
                  <a:pt x="2771307" y="156764"/>
                </a:cubicBezTo>
                <a:lnTo>
                  <a:pt x="2893938" y="215838"/>
                </a:lnTo>
                <a:lnTo>
                  <a:pt x="2481984" y="2897304"/>
                </a:lnTo>
                <a:lnTo>
                  <a:pt x="74088" y="2527378"/>
                </a:lnTo>
                <a:lnTo>
                  <a:pt x="40528" y="2396858"/>
                </a:lnTo>
                <a:cubicBezTo>
                  <a:pt x="13956" y="2266999"/>
                  <a:pt x="0" y="2132544"/>
                  <a:pt x="0" y="1994830"/>
                </a:cubicBezTo>
                <a:cubicBezTo>
                  <a:pt x="0" y="1857115"/>
                  <a:pt x="13955" y="1722660"/>
                  <a:pt x="40528" y="1592801"/>
                </a:cubicBezTo>
                <a:close/>
              </a:path>
            </a:pathLst>
          </a:custGeom>
          <a:gradFill>
            <a:gsLst>
              <a:gs pos="0">
                <a:srgbClr val="B0B2D0"/>
              </a:gs>
              <a:gs pos="84000">
                <a:srgbClr val="616489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81A2C8-CA90-8344-BC4C-E28E9E0C1B6C}"/>
              </a:ext>
            </a:extLst>
          </p:cNvPr>
          <p:cNvSpPr txBox="1"/>
          <p:nvPr userDrawn="1"/>
        </p:nvSpPr>
        <p:spPr>
          <a:xfrm>
            <a:off x="204581" y="4949613"/>
            <a:ext cx="2871004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191045-9576-7F45-AD64-A30C5748B114}"/>
              </a:ext>
            </a:extLst>
          </p:cNvPr>
          <p:cNvSpPr/>
          <p:nvPr userDrawn="1"/>
        </p:nvSpPr>
        <p:spPr>
          <a:xfrm>
            <a:off x="7449202" y="4915907"/>
            <a:ext cx="149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113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13">
          <p15:clr>
            <a:srgbClr val="FBAE40"/>
          </p15:clr>
        </p15:guide>
        <p15:guide id="4" pos="5647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6395F-F9E1-5842-A9EF-F8EB0FA3426D}"/>
              </a:ext>
            </a:extLst>
          </p:cNvPr>
          <p:cNvSpPr/>
          <p:nvPr userDrawn="1"/>
        </p:nvSpPr>
        <p:spPr>
          <a:xfrm>
            <a:off x="0" y="50801"/>
            <a:ext cx="9144000" cy="481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E710A6-DAEB-9B9F-B9B8-542B4327B8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3063" y="220285"/>
            <a:ext cx="1133361" cy="46217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73512D89-A13A-A5E4-4C4A-5D741A7B77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473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6395F-F9E1-5842-A9EF-F8EB0FA3426D}"/>
              </a:ext>
            </a:extLst>
          </p:cNvPr>
          <p:cNvSpPr/>
          <p:nvPr userDrawn="1"/>
        </p:nvSpPr>
        <p:spPr>
          <a:xfrm>
            <a:off x="0" y="50801"/>
            <a:ext cx="9144000" cy="481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E710A6-DAEB-9B9F-B9B8-542B4327B8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3063" y="220285"/>
            <a:ext cx="1133361" cy="46217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73512D89-A13A-A5E4-4C4A-5D741A7B77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ED9AFA-0AB3-46C6-476B-CE4F37D71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865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Whit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6395F-F9E1-5842-A9EF-F8EB0FA3426D}"/>
              </a:ext>
            </a:extLst>
          </p:cNvPr>
          <p:cNvSpPr/>
          <p:nvPr userDrawn="1"/>
        </p:nvSpPr>
        <p:spPr>
          <a:xfrm>
            <a:off x="0" y="50801"/>
            <a:ext cx="9144000" cy="481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E710A6-DAEB-9B9F-B9B8-542B4327B8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3063" y="220285"/>
            <a:ext cx="1133361" cy="46217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1E443FA-C396-EDEB-429F-BDCA2BA40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FE23890-7BBD-6041-97A2-4B139B541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E65D7C-8660-724F-A501-315964C059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6262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White with Graph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6395F-F9E1-5842-A9EF-F8EB0FA3426D}"/>
              </a:ext>
            </a:extLst>
          </p:cNvPr>
          <p:cNvSpPr/>
          <p:nvPr userDrawn="1"/>
        </p:nvSpPr>
        <p:spPr>
          <a:xfrm>
            <a:off x="0" y="50801"/>
            <a:ext cx="9144000" cy="481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E710A6-DAEB-9B9F-B9B8-542B4327B8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3063" y="220285"/>
            <a:ext cx="1133361" cy="46217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9DEB408-2690-5CB2-115E-C43D2E73F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hart Placeholder 3">
            <a:extLst>
              <a:ext uri="{FF2B5EF4-FFF2-40B4-BE49-F238E27FC236}">
                <a16:creationId xmlns:a16="http://schemas.microsoft.com/office/drawing/2014/main" id="{E1639216-6C92-CC16-3645-071CC4C0DD8C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85738" y="1321575"/>
            <a:ext cx="4279900" cy="3060000"/>
          </a:xfrm>
          <a:ln w="12700">
            <a:noFill/>
          </a:ln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37963A3-7171-8E64-580D-2F9128020F0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57738" y="1321575"/>
            <a:ext cx="3790730" cy="3060000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5B721E-3B65-6B47-F5FD-20EE7B5696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4023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BC7124C-ED40-D542-80A7-09613C3E12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D5CCE8-00A1-2B44-BE67-CA1F6EC4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533" y="584887"/>
            <a:ext cx="6853669" cy="403655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5042B7-2FB7-2849-B580-1FE3738FC580}"/>
              </a:ext>
            </a:extLst>
          </p:cNvPr>
          <p:cNvSpPr txBox="1"/>
          <p:nvPr userDrawn="1"/>
        </p:nvSpPr>
        <p:spPr>
          <a:xfrm>
            <a:off x="6838122" y="607280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BDE7FAD-8963-B14D-BE39-1A97214952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4864" y="1398931"/>
            <a:ext cx="2610000" cy="26100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 algn="ctr" defTabSz="91437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378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566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754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these bubbles to pull out key facts.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63935BA3-0F70-7347-B783-15CE64AD2F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2789" y="1398931"/>
            <a:ext cx="2610000" cy="26100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 algn="ctr" defTabSz="91437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378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566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754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these bubbles to pull out key facts.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EB10DB1D-A21F-154C-BB8E-471088A8A0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0714" y="1398931"/>
            <a:ext cx="2610000" cy="26100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 algn="ctr" defTabSz="91437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378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566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754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these bubbles to pull out key facts.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11B57D-A5F1-9F46-A485-C9C9C5F75385}"/>
              </a:ext>
            </a:extLst>
          </p:cNvPr>
          <p:cNvSpPr txBox="1"/>
          <p:nvPr userDrawn="1"/>
        </p:nvSpPr>
        <p:spPr>
          <a:xfrm>
            <a:off x="204581" y="4949613"/>
            <a:ext cx="2871004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1C3D27-499E-574B-807F-167E5853033D}"/>
              </a:ext>
            </a:extLst>
          </p:cNvPr>
          <p:cNvSpPr/>
          <p:nvPr userDrawn="1"/>
        </p:nvSpPr>
        <p:spPr>
          <a:xfrm>
            <a:off x="7449202" y="4915907"/>
            <a:ext cx="149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893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2FE70B4-7192-074F-85C1-A61A2A7442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5042B7-2FB7-2849-B580-1FE3738FC580}"/>
              </a:ext>
            </a:extLst>
          </p:cNvPr>
          <p:cNvSpPr txBox="1"/>
          <p:nvPr userDrawn="1"/>
        </p:nvSpPr>
        <p:spPr>
          <a:xfrm>
            <a:off x="6838122" y="607280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BAD058-C85E-9040-8E3D-600E5A156979}"/>
              </a:ext>
            </a:extLst>
          </p:cNvPr>
          <p:cNvSpPr txBox="1"/>
          <p:nvPr userDrawn="1"/>
        </p:nvSpPr>
        <p:spPr>
          <a:xfrm>
            <a:off x="204581" y="4949613"/>
            <a:ext cx="2871004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7D5D5A-5ABC-5B46-BC80-8E6674B046FE}"/>
              </a:ext>
            </a:extLst>
          </p:cNvPr>
          <p:cNvSpPr/>
          <p:nvPr userDrawn="1"/>
        </p:nvSpPr>
        <p:spPr>
          <a:xfrm>
            <a:off x="7449202" y="4915907"/>
            <a:ext cx="149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9F69E4-ACD9-8644-9828-7F44AF2CBF38}"/>
              </a:ext>
            </a:extLst>
          </p:cNvPr>
          <p:cNvSpPr txBox="1"/>
          <p:nvPr userDrawn="1"/>
        </p:nvSpPr>
        <p:spPr>
          <a:xfrm>
            <a:off x="1709393" y="1844380"/>
            <a:ext cx="5725212" cy="600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4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interest in Volition.</a:t>
            </a:r>
            <a:endParaRPr lang="en-US" sz="2400" b="1" i="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3711CB-F294-2948-8FD7-F65F64F8B327}"/>
              </a:ext>
            </a:extLst>
          </p:cNvPr>
          <p:cNvSpPr txBox="1"/>
          <p:nvPr userDrawn="1"/>
        </p:nvSpPr>
        <p:spPr>
          <a:xfrm>
            <a:off x="1709393" y="2551359"/>
            <a:ext cx="5725212" cy="600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details, please visit </a:t>
            </a:r>
            <a:r>
              <a:rPr lang="en-US" sz="16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www.volition.com</a:t>
            </a:r>
            <a:endParaRPr lang="en-US" sz="16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33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itle only_White_Nu.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6395F-F9E1-5842-A9EF-F8EB0FA3426D}"/>
              </a:ext>
            </a:extLst>
          </p:cNvPr>
          <p:cNvSpPr/>
          <p:nvPr userDrawn="1"/>
        </p:nvSpPr>
        <p:spPr>
          <a:xfrm>
            <a:off x="0" y="50800"/>
            <a:ext cx="9144000" cy="481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09093A-DFEB-B044-89F4-D9CD006F1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595" y="185341"/>
            <a:ext cx="995423" cy="325406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F20CA74-C66F-8EDD-41EB-C315E5A0B3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070CF3-20FD-C6FB-AEDB-F053A5C68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391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ool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51996-83D5-5147-9BA3-5394521A12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250" y="536311"/>
            <a:ext cx="5441950" cy="411956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 dirty="0"/>
              <a:t>Lozenge toolkit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89354161-ECD2-0546-AD63-CBF2C29A6D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0195" y="1031312"/>
            <a:ext cx="6162737" cy="220706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Enclosed below are the Nu.Q cancer lozenges. These can be used in two ways in the presentation. </a:t>
            </a:r>
          </a:p>
          <a:p>
            <a:pPr lvl="0"/>
            <a:r>
              <a:rPr lang="en-US" dirty="0"/>
              <a:t>As part of a chart: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4BEFBF-BBB4-8147-96C7-2BCD724191F5}"/>
              </a:ext>
            </a:extLst>
          </p:cNvPr>
          <p:cNvSpPr txBox="1"/>
          <p:nvPr userDrawn="1"/>
        </p:nvSpPr>
        <p:spPr>
          <a:xfrm flipH="1" flipV="1">
            <a:off x="1066400" y="1092200"/>
            <a:ext cx="821266" cy="5926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6C808D-159B-4D48-9F3D-B6D69F43CF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967" y="2125063"/>
            <a:ext cx="843517" cy="16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A314AE-6BA9-0A4F-A830-9390B86D33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49" y="1893656"/>
            <a:ext cx="843517" cy="16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ECE6F3-509D-1348-95D7-11F555A124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14" y="3057831"/>
            <a:ext cx="843517" cy="16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11CB6D-EB51-8547-8F5F-795691BB5E3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48" y="2816930"/>
            <a:ext cx="843517" cy="16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A96F2AB-06C4-414A-B180-9F778AACF4A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35" y="3278238"/>
            <a:ext cx="843521" cy="162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DF5BA2-C422-1C42-B856-F2A4AF299EA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761" y="2588149"/>
            <a:ext cx="843519" cy="16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737312C-C72D-3E40-A8A7-6B56A89A6E9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765" y="2350970"/>
            <a:ext cx="843517" cy="162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A232C08-ED08-3948-A404-C3873228D8E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58" y="3513983"/>
            <a:ext cx="1189862" cy="162000"/>
          </a:xfrm>
          <a:prstGeom prst="rect">
            <a:avLst/>
          </a:prstGeom>
        </p:spPr>
      </p:pic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37460771-59F1-B748-ACD5-240BAEB125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83516" y="1594772"/>
            <a:ext cx="3802543" cy="220706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As part of a bubble: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67ABCB1-C7D4-9A4E-8AD3-12B8D1181E4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197" y="1842316"/>
            <a:ext cx="1192345" cy="306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A8B978D-F21B-F245-B3DE-5DB2B6C04D0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7696" y="2186265"/>
            <a:ext cx="1192345" cy="306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08AEAE3-DE2C-474E-837B-66A2FAEC7B7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7696" y="3209721"/>
            <a:ext cx="1192345" cy="306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E7C629-7683-D146-B308-3F4EDB74A38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808" y="3889230"/>
            <a:ext cx="1192345" cy="306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117E4C5-B91B-664F-8970-90268939137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086" y="3553670"/>
            <a:ext cx="1192345" cy="306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E465D9A-0C10-0348-85BC-EEC46ECD385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139" y="2874161"/>
            <a:ext cx="1192345" cy="306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5A5BC85-E3F6-574B-9F8E-68B440E8B52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233" y="4241567"/>
            <a:ext cx="2089241" cy="306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BA56F80-4D08-874D-828C-DE05CF44608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7028" y="2530213"/>
            <a:ext cx="1192345" cy="30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ABADBD-1560-5C4F-9138-5781B9189BC1}"/>
              </a:ext>
            </a:extLst>
          </p:cNvPr>
          <p:cNvSpPr txBox="1"/>
          <p:nvPr userDrawn="1"/>
        </p:nvSpPr>
        <p:spPr>
          <a:xfrm>
            <a:off x="403412" y="498437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F7FF29-0CBF-ED44-AA46-26DAE1BFA571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486769" y="4562934"/>
            <a:ext cx="721244" cy="2307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617715-2061-CA40-A766-9FF2CE479A0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195" y="3734390"/>
            <a:ext cx="356000" cy="11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3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rost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8E19BEF-9D33-5E4D-9A8C-57B95253E7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595" y="185340"/>
            <a:ext cx="995423" cy="311049"/>
          </a:xfrm>
          <a:prstGeom prst="rect">
            <a:avLst/>
          </a:prstGeom>
        </p:spPr>
      </p:pic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2304F1B2-8320-DB44-9527-D9C811394C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4838" y="1099334"/>
            <a:ext cx="6505535" cy="2988000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400" baseline="0">
                <a:latin typeface="Arial" panose="020B0604020202020204" pitchFamily="34" charset="0"/>
              </a:defRPr>
            </a:lvl4pPr>
            <a:lvl5pPr>
              <a:defRPr sz="14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6AFCC401-B4DB-9B45-A8EC-6EB25852C495}"/>
              </a:ext>
            </a:extLst>
          </p:cNvPr>
          <p:cNvSpPr/>
          <p:nvPr userDrawn="1"/>
        </p:nvSpPr>
        <p:spPr>
          <a:xfrm rot="5400000">
            <a:off x="3254089" y="-2762214"/>
            <a:ext cx="294962" cy="68031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C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6EAF586-2BCA-F74D-B0A8-5B1FB367BB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839" y="496389"/>
            <a:ext cx="5938202" cy="28593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– prostate cancer slide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85B8B3-5ACD-16A1-271D-ED19BC5738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7133" y="496389"/>
            <a:ext cx="1192345" cy="30600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31798A0-0538-0F1C-C06C-18ED176A49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970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lorec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8E19BEF-9D33-5E4D-9A8C-57B95253E7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595" y="185340"/>
            <a:ext cx="995423" cy="311049"/>
          </a:xfrm>
          <a:prstGeom prst="rect">
            <a:avLst/>
          </a:prstGeom>
        </p:spPr>
      </p:pic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6AFCC401-B4DB-9B45-A8EC-6EB25852C495}"/>
              </a:ext>
            </a:extLst>
          </p:cNvPr>
          <p:cNvSpPr/>
          <p:nvPr userDrawn="1"/>
        </p:nvSpPr>
        <p:spPr>
          <a:xfrm rot="5400000">
            <a:off x="3254089" y="-2762214"/>
            <a:ext cx="294962" cy="68031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E8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0BCDD179-588F-9F41-815C-FD9AF6B41C7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4838" y="1099334"/>
            <a:ext cx="6505535" cy="2988000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400" baseline="0">
                <a:latin typeface="Arial" panose="020B0604020202020204" pitchFamily="34" charset="0"/>
              </a:defRPr>
            </a:lvl4pPr>
            <a:lvl5pPr>
              <a:defRPr sz="14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D7D6C9-7BDC-9E41-A3F1-654C54D84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839" y="496389"/>
            <a:ext cx="5938202" cy="28593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– colorectal cancer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B08BC6-E668-37F7-DDB0-357976DF56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7133" y="496389"/>
            <a:ext cx="1192345" cy="30600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E6AFD66-6753-BB35-F43E-903891E6B0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894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8E19BEF-9D33-5E4D-9A8C-57B95253E7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595" y="185340"/>
            <a:ext cx="995423" cy="311049"/>
          </a:xfrm>
          <a:prstGeom prst="rect">
            <a:avLst/>
          </a:prstGeom>
        </p:spPr>
      </p:pic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6AFCC401-B4DB-9B45-A8EC-6EB25852C495}"/>
              </a:ext>
            </a:extLst>
          </p:cNvPr>
          <p:cNvSpPr/>
          <p:nvPr userDrawn="1"/>
        </p:nvSpPr>
        <p:spPr>
          <a:xfrm rot="5400000">
            <a:off x="3254089" y="-2762214"/>
            <a:ext cx="294962" cy="68031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A3F9E69A-5971-0F43-8BA2-525AB4B360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4838" y="1099334"/>
            <a:ext cx="6505535" cy="2988000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400" baseline="0">
                <a:latin typeface="Arial" panose="020B0604020202020204" pitchFamily="34" charset="0"/>
              </a:defRPr>
            </a:lvl4pPr>
            <a:lvl5pPr>
              <a:defRPr sz="14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831A8E-27FB-644C-B04A-8F3402B194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839" y="496389"/>
            <a:ext cx="5938202" cy="28593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– lung cancer slide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ED64AC-CC03-B658-66F3-B74101F4F8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7133" y="496389"/>
            <a:ext cx="1192345" cy="30600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9F19967-6846-2DF5-5E91-E37A9FB011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397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Ovar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8E19BEF-9D33-5E4D-9A8C-57B95253E7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595" y="185340"/>
            <a:ext cx="995423" cy="311049"/>
          </a:xfrm>
          <a:prstGeom prst="rect">
            <a:avLst/>
          </a:prstGeom>
        </p:spPr>
      </p:pic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6AFCC401-B4DB-9B45-A8EC-6EB25852C495}"/>
              </a:ext>
            </a:extLst>
          </p:cNvPr>
          <p:cNvSpPr/>
          <p:nvPr userDrawn="1"/>
        </p:nvSpPr>
        <p:spPr>
          <a:xfrm rot="5400000">
            <a:off x="3254089" y="-2762214"/>
            <a:ext cx="294962" cy="68031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7B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034DBA-6A34-8742-BF1D-5A6645FAD9C1}"/>
              </a:ext>
            </a:extLst>
          </p:cNvPr>
          <p:cNvSpPr txBox="1"/>
          <p:nvPr userDrawn="1"/>
        </p:nvSpPr>
        <p:spPr>
          <a:xfrm>
            <a:off x="1855304" y="-87464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CEAE0DB2-FDEA-FC4E-9D50-CF0D3138405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4838" y="1099334"/>
            <a:ext cx="6505535" cy="2988000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400" baseline="0">
                <a:latin typeface="Arial" panose="020B0604020202020204" pitchFamily="34" charset="0"/>
              </a:defRPr>
            </a:lvl4pPr>
            <a:lvl5pPr>
              <a:defRPr sz="14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C861802-9985-B243-B61A-C20B00D931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839" y="496389"/>
            <a:ext cx="5938202" cy="28593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– ovarian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8BF306-F9DF-B782-D4F1-5F557CD663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7133" y="496389"/>
            <a:ext cx="1192345" cy="306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0939D27-E2AB-B3A4-F21E-49382B8575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047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ancre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8E19BEF-9D33-5E4D-9A8C-57B95253E7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595" y="185340"/>
            <a:ext cx="995423" cy="311049"/>
          </a:xfrm>
          <a:prstGeom prst="rect">
            <a:avLst/>
          </a:prstGeom>
        </p:spPr>
      </p:pic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6AFCC401-B4DB-9B45-A8EC-6EB25852C495}"/>
              </a:ext>
            </a:extLst>
          </p:cNvPr>
          <p:cNvSpPr/>
          <p:nvPr userDrawn="1"/>
        </p:nvSpPr>
        <p:spPr>
          <a:xfrm rot="5400000">
            <a:off x="3254089" y="-2762214"/>
            <a:ext cx="294962" cy="68031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08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034DBA-6A34-8742-BF1D-5A6645FAD9C1}"/>
              </a:ext>
            </a:extLst>
          </p:cNvPr>
          <p:cNvSpPr txBox="1"/>
          <p:nvPr userDrawn="1"/>
        </p:nvSpPr>
        <p:spPr>
          <a:xfrm>
            <a:off x="1855304" y="-87464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6BD172A7-5F1B-2D4A-86F3-C98066FD298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4838" y="1099334"/>
            <a:ext cx="6505535" cy="2988000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400" baseline="0">
                <a:latin typeface="Arial" panose="020B0604020202020204" pitchFamily="34" charset="0"/>
              </a:defRPr>
            </a:lvl4pPr>
            <a:lvl5pPr>
              <a:defRPr sz="14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DB053CC-F345-1C43-94C4-47F57313BA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839" y="496389"/>
            <a:ext cx="5938202" cy="28593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– pancreatic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211EF3-BBE1-FC64-43EA-D33B2AF457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7133" y="499298"/>
            <a:ext cx="1192345" cy="306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E64495E-63D8-75D4-5A54-63B3471BE7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9770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Head &amp; N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8E19BEF-9D33-5E4D-9A8C-57B95253E7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595" y="185340"/>
            <a:ext cx="995423" cy="311049"/>
          </a:xfrm>
          <a:prstGeom prst="rect">
            <a:avLst/>
          </a:prstGeom>
        </p:spPr>
      </p:pic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6AFCC401-B4DB-9B45-A8EC-6EB25852C495}"/>
              </a:ext>
            </a:extLst>
          </p:cNvPr>
          <p:cNvSpPr/>
          <p:nvPr userDrawn="1"/>
        </p:nvSpPr>
        <p:spPr>
          <a:xfrm rot="5400000">
            <a:off x="3254089" y="-2762214"/>
            <a:ext cx="294962" cy="68031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3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034DBA-6A34-8742-BF1D-5A6645FAD9C1}"/>
              </a:ext>
            </a:extLst>
          </p:cNvPr>
          <p:cNvSpPr txBox="1"/>
          <p:nvPr userDrawn="1"/>
        </p:nvSpPr>
        <p:spPr>
          <a:xfrm>
            <a:off x="1855304" y="-87464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3A4437E4-FE99-DC48-93BA-61C3D2E98D6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4838" y="1099334"/>
            <a:ext cx="6505535" cy="2988000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400" baseline="0">
                <a:latin typeface="Arial" panose="020B0604020202020204" pitchFamily="34" charset="0"/>
              </a:defRPr>
            </a:lvl4pPr>
            <a:lvl5pPr>
              <a:defRPr sz="14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E6BB252-2D18-144D-8448-3EFF9547DC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839" y="496389"/>
            <a:ext cx="5938202" cy="28593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– head and neck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5C8CB0-89D0-6CC9-FC76-7AFD246EFF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7133" y="496389"/>
            <a:ext cx="1192345" cy="306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276C1E0-95BB-8F5D-D74C-BC05B81923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2838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Gast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8E19BEF-9D33-5E4D-9A8C-57B95253E7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595" y="185340"/>
            <a:ext cx="995423" cy="311049"/>
          </a:xfrm>
          <a:prstGeom prst="rect">
            <a:avLst/>
          </a:prstGeom>
        </p:spPr>
      </p:pic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6AFCC401-B4DB-9B45-A8EC-6EB25852C495}"/>
              </a:ext>
            </a:extLst>
          </p:cNvPr>
          <p:cNvSpPr/>
          <p:nvPr userDrawn="1"/>
        </p:nvSpPr>
        <p:spPr>
          <a:xfrm rot="5400000">
            <a:off x="3254089" y="-2762214"/>
            <a:ext cx="294962" cy="68031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57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034DBA-6A34-8742-BF1D-5A6645FAD9C1}"/>
              </a:ext>
            </a:extLst>
          </p:cNvPr>
          <p:cNvSpPr txBox="1"/>
          <p:nvPr userDrawn="1"/>
        </p:nvSpPr>
        <p:spPr>
          <a:xfrm>
            <a:off x="1855304" y="-87464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80E1764F-0D38-0943-921D-C696560D425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4838" y="1099334"/>
            <a:ext cx="6505535" cy="2988000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400" baseline="0">
                <a:latin typeface="Arial" panose="020B0604020202020204" pitchFamily="34" charset="0"/>
              </a:defRPr>
            </a:lvl4pPr>
            <a:lvl5pPr>
              <a:defRPr sz="14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6A3C95-F6CC-4D43-AD7E-4DDC8AEEDF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839" y="496389"/>
            <a:ext cx="5938202" cy="28593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– gastric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08ED60-6384-7DD6-A748-9977A3DC8C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7133" y="496389"/>
            <a:ext cx="1192345" cy="306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A10DBC1-F7CA-9BE5-8128-2232398362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6729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27 Most Preval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8E19BEF-9D33-5E4D-9A8C-57B95253E7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595" y="185340"/>
            <a:ext cx="995423" cy="311049"/>
          </a:xfrm>
          <a:prstGeom prst="rect">
            <a:avLst/>
          </a:prstGeom>
        </p:spPr>
      </p:pic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6AFCC401-B4DB-9B45-A8EC-6EB25852C495}"/>
              </a:ext>
            </a:extLst>
          </p:cNvPr>
          <p:cNvSpPr/>
          <p:nvPr userDrawn="1"/>
        </p:nvSpPr>
        <p:spPr>
          <a:xfrm rot="5400000">
            <a:off x="3254089" y="-2762214"/>
            <a:ext cx="294962" cy="68031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A9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034DBA-6A34-8742-BF1D-5A6645FAD9C1}"/>
              </a:ext>
            </a:extLst>
          </p:cNvPr>
          <p:cNvSpPr txBox="1"/>
          <p:nvPr userDrawn="1"/>
        </p:nvSpPr>
        <p:spPr>
          <a:xfrm>
            <a:off x="1855304" y="-87464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4179111-BD7A-C643-8D12-C3607C2B405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4838" y="1099334"/>
            <a:ext cx="6505535" cy="2988000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400" baseline="0">
                <a:latin typeface="Arial" panose="020B0604020202020204" pitchFamily="34" charset="0"/>
              </a:defRPr>
            </a:lvl4pPr>
            <a:lvl5pPr>
              <a:defRPr sz="14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BD0024B-B9EF-C540-B1A4-F17931B9B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839" y="496389"/>
            <a:ext cx="5938202" cy="28593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– 27 most prevalent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FEF5F2-0747-1B21-CDEF-7CB21D2EEC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3581" y="496389"/>
            <a:ext cx="2089241" cy="306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E43F051-29EC-A770-A7C2-B855C877F0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3203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8E19BEF-9D33-5E4D-9A8C-57B95253E7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595" y="185340"/>
            <a:ext cx="995423" cy="3110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034DBA-6A34-8742-BF1D-5A6645FAD9C1}"/>
              </a:ext>
            </a:extLst>
          </p:cNvPr>
          <p:cNvSpPr txBox="1"/>
          <p:nvPr userDrawn="1"/>
        </p:nvSpPr>
        <p:spPr>
          <a:xfrm>
            <a:off x="1855304" y="-87464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4179111-BD7A-C643-8D12-C3607C2B405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4838" y="1099334"/>
            <a:ext cx="6505535" cy="2988000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400" baseline="0">
                <a:latin typeface="Arial" panose="020B0604020202020204" pitchFamily="34" charset="0"/>
              </a:defRPr>
            </a:lvl4pPr>
            <a:lvl5pPr>
              <a:defRPr sz="14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61DAE0-FF1D-A445-8080-9312BF0DCF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06122" y="491579"/>
            <a:ext cx="903323" cy="2949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FC5945A-FAAB-FB4A-A6E6-ED7D0F42BEAC}"/>
              </a:ext>
            </a:extLst>
          </p:cNvPr>
          <p:cNvSpPr/>
          <p:nvPr userDrawn="1"/>
        </p:nvSpPr>
        <p:spPr>
          <a:xfrm>
            <a:off x="0" y="491579"/>
            <a:ext cx="6602599" cy="290742"/>
          </a:xfrm>
          <a:prstGeom prst="rect">
            <a:avLst/>
          </a:prstGeom>
          <a:solidFill>
            <a:srgbClr val="E41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BD0024B-B9EF-C540-B1A4-F17931B9B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839" y="496389"/>
            <a:ext cx="5938202" cy="28593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– Blood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2F5FC3-F0A6-421C-5A28-8BF6C2FF51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12684" y="521551"/>
            <a:ext cx="721244" cy="230798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1123BFE-E5D1-C83A-318C-D73486970D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835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White with Bullets_Nu.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6395F-F9E1-5842-A9EF-F8EB0FA3426D}"/>
              </a:ext>
            </a:extLst>
          </p:cNvPr>
          <p:cNvSpPr/>
          <p:nvPr userDrawn="1"/>
        </p:nvSpPr>
        <p:spPr>
          <a:xfrm>
            <a:off x="0" y="50800"/>
            <a:ext cx="9144000" cy="481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09093A-DFEB-B044-89F4-D9CD006F1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595" y="185341"/>
            <a:ext cx="995423" cy="32540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8F9E5A8-04E1-F13C-78A6-A4E86C9D4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B001D05-CF3F-6478-0DA9-F1B2C63B9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AC85750E-FD6B-B503-B3A0-D25D1BBC25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2538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3C2D22-BB04-0F44-970F-AF79199E98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BA7A554-14F9-874A-BE2C-574877AB336F}"/>
              </a:ext>
            </a:extLst>
          </p:cNvPr>
          <p:cNvSpPr/>
          <p:nvPr userDrawn="1"/>
        </p:nvSpPr>
        <p:spPr>
          <a:xfrm>
            <a:off x="6960280" y="3219252"/>
            <a:ext cx="1467048" cy="1467048"/>
          </a:xfrm>
          <a:prstGeom prst="ellipse">
            <a:avLst/>
          </a:prstGeom>
          <a:gradFill>
            <a:gsLst>
              <a:gs pos="13000">
                <a:srgbClr val="B0B2D0"/>
              </a:gs>
              <a:gs pos="88000">
                <a:srgbClr val="616489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1F7B9D4-E4E9-1B4D-8243-4D299BB8A5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48690" y="3271520"/>
            <a:ext cx="2255916" cy="393849"/>
          </a:xfrm>
        </p:spPr>
        <p:txBody>
          <a:bodyPr lIns="0" tIns="0" rIns="0" bIns="0">
            <a:noAutofit/>
          </a:bodyPr>
          <a:lstStyle>
            <a:lvl1pPr marL="0" indent="0" algn="ctr" defTabSz="914378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6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378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566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754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Title Slide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99D405D-1A37-9C40-8F11-E30D756DF6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1090" y="3982256"/>
            <a:ext cx="2596017" cy="259895"/>
          </a:xfrm>
        </p:spPr>
        <p:txBody>
          <a:bodyPr lIns="0" tIns="0" rIns="0" bIns="0">
            <a:noAutofit/>
          </a:bodyPr>
          <a:lstStyle>
            <a:lvl1pPr marL="0" indent="0" algn="ctr" defTabSz="914378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378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566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754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68B62415-C495-A848-8441-2A817B31DD0A}"/>
              </a:ext>
            </a:extLst>
          </p:cNvPr>
          <p:cNvSpPr/>
          <p:nvPr userDrawn="1"/>
        </p:nvSpPr>
        <p:spPr>
          <a:xfrm rot="4875955">
            <a:off x="-178530" y="2457303"/>
            <a:ext cx="2893938" cy="2897304"/>
          </a:xfrm>
          <a:custGeom>
            <a:avLst/>
            <a:gdLst>
              <a:gd name="connsiteX0" fmla="*/ 40528 w 2893938"/>
              <a:gd name="connsiteY0" fmla="*/ 1592801 h 2897304"/>
              <a:gd name="connsiteX1" fmla="*/ 1994829 w 2893938"/>
              <a:gd name="connsiteY1" fmla="*/ 0 h 2897304"/>
              <a:gd name="connsiteX2" fmla="*/ 2771307 w 2893938"/>
              <a:gd name="connsiteY2" fmla="*/ 156764 h 2897304"/>
              <a:gd name="connsiteX3" fmla="*/ 2893938 w 2893938"/>
              <a:gd name="connsiteY3" fmla="*/ 215838 h 2897304"/>
              <a:gd name="connsiteX4" fmla="*/ 2481984 w 2893938"/>
              <a:gd name="connsiteY4" fmla="*/ 2897304 h 2897304"/>
              <a:gd name="connsiteX5" fmla="*/ 74088 w 2893938"/>
              <a:gd name="connsiteY5" fmla="*/ 2527378 h 2897304"/>
              <a:gd name="connsiteX6" fmla="*/ 40528 w 2893938"/>
              <a:gd name="connsiteY6" fmla="*/ 2396858 h 2897304"/>
              <a:gd name="connsiteX7" fmla="*/ 0 w 2893938"/>
              <a:gd name="connsiteY7" fmla="*/ 1994830 h 2897304"/>
              <a:gd name="connsiteX8" fmla="*/ 40528 w 2893938"/>
              <a:gd name="connsiteY8" fmla="*/ 1592801 h 289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3938" h="2897304">
                <a:moveTo>
                  <a:pt x="40528" y="1592801"/>
                </a:moveTo>
                <a:cubicBezTo>
                  <a:pt x="226538" y="683791"/>
                  <a:pt x="1030829" y="0"/>
                  <a:pt x="1994829" y="0"/>
                </a:cubicBezTo>
                <a:cubicBezTo>
                  <a:pt x="2270258" y="0"/>
                  <a:pt x="2532648" y="55820"/>
                  <a:pt x="2771307" y="156764"/>
                </a:cubicBezTo>
                <a:lnTo>
                  <a:pt x="2893938" y="215838"/>
                </a:lnTo>
                <a:lnTo>
                  <a:pt x="2481984" y="2897304"/>
                </a:lnTo>
                <a:lnTo>
                  <a:pt x="74088" y="2527378"/>
                </a:lnTo>
                <a:lnTo>
                  <a:pt x="40528" y="2396858"/>
                </a:lnTo>
                <a:cubicBezTo>
                  <a:pt x="13956" y="2266999"/>
                  <a:pt x="0" y="2132544"/>
                  <a:pt x="0" y="1994830"/>
                </a:cubicBezTo>
                <a:cubicBezTo>
                  <a:pt x="0" y="1857115"/>
                  <a:pt x="13955" y="1722660"/>
                  <a:pt x="40528" y="1592801"/>
                </a:cubicBezTo>
                <a:close/>
              </a:path>
            </a:pathLst>
          </a:custGeom>
          <a:gradFill>
            <a:gsLst>
              <a:gs pos="0">
                <a:srgbClr val="B0B2D0"/>
              </a:gs>
              <a:gs pos="84000">
                <a:srgbClr val="616489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C3AD24-D5E3-0C41-833E-A55A0352F521}"/>
              </a:ext>
            </a:extLst>
          </p:cNvPr>
          <p:cNvSpPr txBox="1"/>
          <p:nvPr userDrawn="1"/>
        </p:nvSpPr>
        <p:spPr>
          <a:xfrm>
            <a:off x="204581" y="4949613"/>
            <a:ext cx="2871004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1C3D38-97FB-8F44-83A7-FE7EB844FDC8}"/>
              </a:ext>
            </a:extLst>
          </p:cNvPr>
          <p:cNvSpPr/>
          <p:nvPr userDrawn="1"/>
        </p:nvSpPr>
        <p:spPr>
          <a:xfrm>
            <a:off x="7449202" y="4915907"/>
            <a:ext cx="149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1A2839-AF90-0A25-1D1D-B7B8CDBC1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7457" y="2020600"/>
            <a:ext cx="3189087" cy="64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661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BC7124C-ED40-D542-80A7-09613C3E12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5042B7-2FB7-2849-B580-1FE3738FC580}"/>
              </a:ext>
            </a:extLst>
          </p:cNvPr>
          <p:cNvSpPr txBox="1"/>
          <p:nvPr userDrawn="1"/>
        </p:nvSpPr>
        <p:spPr>
          <a:xfrm>
            <a:off x="6838122" y="607280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11B57D-A5F1-9F46-A485-C9C9C5F75385}"/>
              </a:ext>
            </a:extLst>
          </p:cNvPr>
          <p:cNvSpPr txBox="1"/>
          <p:nvPr userDrawn="1"/>
        </p:nvSpPr>
        <p:spPr>
          <a:xfrm>
            <a:off x="204581" y="4949613"/>
            <a:ext cx="2871004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1C3D27-499E-574B-807F-167E5853033D}"/>
              </a:ext>
            </a:extLst>
          </p:cNvPr>
          <p:cNvSpPr/>
          <p:nvPr userDrawn="1"/>
        </p:nvSpPr>
        <p:spPr>
          <a:xfrm>
            <a:off x="7449202" y="4915907"/>
            <a:ext cx="149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3E38036-2765-4E41-8F89-F3AE3BEC47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196" y="1887738"/>
            <a:ext cx="5010400" cy="684013"/>
          </a:xfrm>
        </p:spPr>
        <p:txBody>
          <a:bodyPr lIns="0" tIns="0" rIns="0" bIns="0">
            <a:noAutofit/>
          </a:bodyPr>
          <a:lstStyle>
            <a:lvl1pPr marL="0" indent="0" algn="l" defTabSz="914378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6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378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566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754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2FDE8DE2-934D-AC4F-A2F7-62690A8061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196" y="2605289"/>
            <a:ext cx="5010400" cy="722261"/>
          </a:xfrm>
        </p:spPr>
        <p:txBody>
          <a:bodyPr lIns="0" tIns="0" rIns="0" bIns="0" anchor="t">
            <a:noAutofit/>
          </a:bodyPr>
          <a:lstStyle>
            <a:lvl1pPr marL="0" indent="0" algn="l" defTabSz="91437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378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566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754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this space to add any additional information on the section.</a:t>
            </a:r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id="{A51B7717-EE26-9544-B7E0-D77183FC3D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1695" y="1450501"/>
            <a:ext cx="2309576" cy="2309576"/>
          </a:xfrm>
          <a:prstGeom prst="ellipse">
            <a:avLst/>
          </a:prstGeom>
          <a:ln w="57150"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B5C338-FE86-67C5-5E8B-CFDB6DA101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2655" y="203275"/>
            <a:ext cx="1216789" cy="24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229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Chapter Slid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34AE5566-5B03-9A4F-864C-BADFDA884E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23"/>
            <a:ext cx="9144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A1702C-6252-7243-9E20-5EB7102217A0}"/>
              </a:ext>
            </a:extLst>
          </p:cNvPr>
          <p:cNvSpPr txBox="1"/>
          <p:nvPr userDrawn="1"/>
        </p:nvSpPr>
        <p:spPr>
          <a:xfrm>
            <a:off x="-805758" y="9868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1F7B9D4-E4E9-1B4D-8243-4D299BB8A5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533" y="1574720"/>
            <a:ext cx="3522680" cy="598679"/>
          </a:xfrm>
        </p:spPr>
        <p:txBody>
          <a:bodyPr lIns="0" tIns="0" rIns="0" bIns="0">
            <a:noAutofit/>
          </a:bodyPr>
          <a:lstStyle>
            <a:lvl1pPr marL="0" indent="0" algn="l" defTabSz="914378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600" b="1" i="0" kern="1200" baseline="0" dirty="0">
                <a:solidFill>
                  <a:srgbClr val="4A4A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378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566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754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99D405D-1A37-9C40-8F11-E30D756DF6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5531" y="2292271"/>
            <a:ext cx="3522680" cy="901095"/>
          </a:xfrm>
        </p:spPr>
        <p:txBody>
          <a:bodyPr lIns="0" tIns="0" rIns="0" bIns="0" anchor="t">
            <a:noAutofit/>
          </a:bodyPr>
          <a:lstStyle>
            <a:lvl1pPr marL="0" indent="0" algn="l" defTabSz="91437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baseline="0" dirty="0">
                <a:solidFill>
                  <a:srgbClr val="4A4A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378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566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754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this space to add any additional information on the section.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08F767-19A7-7447-A647-5CEC26C93C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45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D1039D-FEDF-8D49-8D86-4F8C53B02A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69657"/>
            <a:ext cx="9144000" cy="2738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A64AFB-0309-984D-9980-ABB63F478E09}"/>
              </a:ext>
            </a:extLst>
          </p:cNvPr>
          <p:cNvSpPr txBox="1"/>
          <p:nvPr userDrawn="1"/>
        </p:nvSpPr>
        <p:spPr>
          <a:xfrm>
            <a:off x="204581" y="4949613"/>
            <a:ext cx="2871004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00E44-8CAA-AD47-A886-F5BC7BCE8BE9}"/>
              </a:ext>
            </a:extLst>
          </p:cNvPr>
          <p:cNvSpPr/>
          <p:nvPr userDrawn="1"/>
        </p:nvSpPr>
        <p:spPr>
          <a:xfrm>
            <a:off x="7449202" y="4915907"/>
            <a:ext cx="149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923E50-A7A3-D0F5-8B16-2AFA75B567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803" y="221092"/>
            <a:ext cx="1133361" cy="23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20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140">
          <p15:clr>
            <a:srgbClr val="FBAE40"/>
          </p15:clr>
        </p15:guide>
        <p15:guide id="4" pos="113">
          <p15:clr>
            <a:srgbClr val="FBAE40"/>
          </p15:clr>
        </p15:guide>
        <p15:guide id="5" pos="5647">
          <p15:clr>
            <a:srgbClr val="FBAE40"/>
          </p15:clr>
        </p15:guide>
        <p15:guide id="6" orient="horz" pos="162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D84AA9F3-C7AA-3040-A0F4-EEB7FF8671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BF8771B-EF40-9F93-64FA-93B3A2464590}"/>
              </a:ext>
            </a:extLst>
          </p:cNvPr>
          <p:cNvSpPr/>
          <p:nvPr userDrawn="1"/>
        </p:nvSpPr>
        <p:spPr>
          <a:xfrm>
            <a:off x="6960280" y="3219252"/>
            <a:ext cx="1467048" cy="1467048"/>
          </a:xfrm>
          <a:prstGeom prst="ellipse">
            <a:avLst/>
          </a:prstGeom>
          <a:gradFill>
            <a:gsLst>
              <a:gs pos="13000">
                <a:srgbClr val="B0B2D0"/>
              </a:gs>
              <a:gs pos="88000">
                <a:srgbClr val="616489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02E844-0D24-A74D-A4ED-71F324CDCEB8}"/>
              </a:ext>
            </a:extLst>
          </p:cNvPr>
          <p:cNvGrpSpPr/>
          <p:nvPr userDrawn="1"/>
        </p:nvGrpSpPr>
        <p:grpSpPr>
          <a:xfrm>
            <a:off x="1772241" y="1173899"/>
            <a:ext cx="5506384" cy="2747565"/>
            <a:chOff x="1772240" y="1173899"/>
            <a:chExt cx="5506384" cy="27475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EB28D52-EC01-9143-B229-0C73C0873A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alphaModFix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4652" y="2126330"/>
              <a:ext cx="2033972" cy="179513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A3625F1-5F41-BC4D-91CF-D1BA763B75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alphaModFix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772240" y="1173899"/>
              <a:ext cx="2033972" cy="1795134"/>
            </a:xfrm>
            <a:prstGeom prst="rect">
              <a:avLst/>
            </a:prstGeom>
          </p:spPr>
        </p:pic>
      </p:grp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1F7B9D4-E4E9-1B4D-8243-4D299BB8A5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2696" y="1973072"/>
            <a:ext cx="4698610" cy="1410361"/>
          </a:xfrm>
        </p:spPr>
        <p:txBody>
          <a:bodyPr lIns="0" tIns="0" rIns="0" bIns="0">
            <a:noAutofit/>
          </a:bodyPr>
          <a:lstStyle>
            <a:lvl1pPr marL="0" indent="0" algn="ctr" defTabSz="914378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2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378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566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754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this page to add your mission statement, a quote or to break up a subsection.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1154F5-F70A-4E4E-AC02-BD41E5958497}"/>
              </a:ext>
            </a:extLst>
          </p:cNvPr>
          <p:cNvSpPr txBox="1"/>
          <p:nvPr userDrawn="1"/>
        </p:nvSpPr>
        <p:spPr>
          <a:xfrm>
            <a:off x="186233" y="4975688"/>
            <a:ext cx="1074243" cy="662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5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Confidential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681255-76AC-1446-AC9A-9BD2E606FEE6}"/>
              </a:ext>
            </a:extLst>
          </p:cNvPr>
          <p:cNvSpPr txBox="1"/>
          <p:nvPr userDrawn="1"/>
        </p:nvSpPr>
        <p:spPr>
          <a:xfrm>
            <a:off x="186233" y="4959554"/>
            <a:ext cx="1074243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Volition</a:t>
            </a:r>
            <a:r>
              <a:rPr lang="en-GB" sz="800" kern="1200" baseline="300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2022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C58425B-301C-003D-776C-571F5BFD5C37}"/>
              </a:ext>
            </a:extLst>
          </p:cNvPr>
          <p:cNvSpPr/>
          <p:nvPr userDrawn="1"/>
        </p:nvSpPr>
        <p:spPr>
          <a:xfrm rot="4875955">
            <a:off x="-178530" y="2457303"/>
            <a:ext cx="2893938" cy="2897304"/>
          </a:xfrm>
          <a:custGeom>
            <a:avLst/>
            <a:gdLst>
              <a:gd name="connsiteX0" fmla="*/ 40528 w 2893938"/>
              <a:gd name="connsiteY0" fmla="*/ 1592801 h 2897304"/>
              <a:gd name="connsiteX1" fmla="*/ 1994829 w 2893938"/>
              <a:gd name="connsiteY1" fmla="*/ 0 h 2897304"/>
              <a:gd name="connsiteX2" fmla="*/ 2771307 w 2893938"/>
              <a:gd name="connsiteY2" fmla="*/ 156764 h 2897304"/>
              <a:gd name="connsiteX3" fmla="*/ 2893938 w 2893938"/>
              <a:gd name="connsiteY3" fmla="*/ 215838 h 2897304"/>
              <a:gd name="connsiteX4" fmla="*/ 2481984 w 2893938"/>
              <a:gd name="connsiteY4" fmla="*/ 2897304 h 2897304"/>
              <a:gd name="connsiteX5" fmla="*/ 74088 w 2893938"/>
              <a:gd name="connsiteY5" fmla="*/ 2527378 h 2897304"/>
              <a:gd name="connsiteX6" fmla="*/ 40528 w 2893938"/>
              <a:gd name="connsiteY6" fmla="*/ 2396858 h 2897304"/>
              <a:gd name="connsiteX7" fmla="*/ 0 w 2893938"/>
              <a:gd name="connsiteY7" fmla="*/ 1994830 h 2897304"/>
              <a:gd name="connsiteX8" fmla="*/ 40528 w 2893938"/>
              <a:gd name="connsiteY8" fmla="*/ 1592801 h 289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3938" h="2897304">
                <a:moveTo>
                  <a:pt x="40528" y="1592801"/>
                </a:moveTo>
                <a:cubicBezTo>
                  <a:pt x="226538" y="683791"/>
                  <a:pt x="1030829" y="0"/>
                  <a:pt x="1994829" y="0"/>
                </a:cubicBezTo>
                <a:cubicBezTo>
                  <a:pt x="2270258" y="0"/>
                  <a:pt x="2532648" y="55820"/>
                  <a:pt x="2771307" y="156764"/>
                </a:cubicBezTo>
                <a:lnTo>
                  <a:pt x="2893938" y="215838"/>
                </a:lnTo>
                <a:lnTo>
                  <a:pt x="2481984" y="2897304"/>
                </a:lnTo>
                <a:lnTo>
                  <a:pt x="74088" y="2527378"/>
                </a:lnTo>
                <a:lnTo>
                  <a:pt x="40528" y="2396858"/>
                </a:lnTo>
                <a:cubicBezTo>
                  <a:pt x="13956" y="2266999"/>
                  <a:pt x="0" y="2132544"/>
                  <a:pt x="0" y="1994830"/>
                </a:cubicBezTo>
                <a:cubicBezTo>
                  <a:pt x="0" y="1857115"/>
                  <a:pt x="13955" y="1722660"/>
                  <a:pt x="40528" y="1592801"/>
                </a:cubicBezTo>
                <a:close/>
              </a:path>
            </a:pathLst>
          </a:custGeom>
          <a:gradFill>
            <a:gsLst>
              <a:gs pos="0">
                <a:srgbClr val="B0B2D0"/>
              </a:gs>
              <a:gs pos="84000">
                <a:srgbClr val="616489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81A2C8-CA90-8344-BC4C-E28E9E0C1B6C}"/>
              </a:ext>
            </a:extLst>
          </p:cNvPr>
          <p:cNvSpPr txBox="1"/>
          <p:nvPr userDrawn="1"/>
        </p:nvSpPr>
        <p:spPr>
          <a:xfrm>
            <a:off x="204581" y="4949613"/>
            <a:ext cx="2871004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191045-9576-7F45-AD64-A30C5748B114}"/>
              </a:ext>
            </a:extLst>
          </p:cNvPr>
          <p:cNvSpPr/>
          <p:nvPr userDrawn="1"/>
        </p:nvSpPr>
        <p:spPr>
          <a:xfrm>
            <a:off x="7449202" y="4915907"/>
            <a:ext cx="149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25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13">
          <p15:clr>
            <a:srgbClr val="FBAE40"/>
          </p15:clr>
        </p15:guide>
        <p15:guide id="4" pos="5647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6395F-F9E1-5842-A9EF-F8EB0FA3426D}"/>
              </a:ext>
            </a:extLst>
          </p:cNvPr>
          <p:cNvSpPr/>
          <p:nvPr userDrawn="1"/>
        </p:nvSpPr>
        <p:spPr>
          <a:xfrm>
            <a:off x="0" y="50801"/>
            <a:ext cx="9144000" cy="481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88F7BF-65AE-F5EF-FCB2-560EA22F18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3063" y="220285"/>
            <a:ext cx="1133361" cy="231946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FCE3457-F957-AC96-8FDF-34D601BA4C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4021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6395F-F9E1-5842-A9EF-F8EB0FA3426D}"/>
              </a:ext>
            </a:extLst>
          </p:cNvPr>
          <p:cNvSpPr/>
          <p:nvPr userDrawn="1"/>
        </p:nvSpPr>
        <p:spPr>
          <a:xfrm>
            <a:off x="0" y="50801"/>
            <a:ext cx="9144000" cy="481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88F7BF-65AE-F5EF-FCB2-560EA22F18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3063" y="220285"/>
            <a:ext cx="1133361" cy="231946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FCE3457-F957-AC96-8FDF-34D601BA4C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F1DE71-5F70-67FA-A467-8A425C2A4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475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Whit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6395F-F9E1-5842-A9EF-F8EB0FA3426D}"/>
              </a:ext>
            </a:extLst>
          </p:cNvPr>
          <p:cNvSpPr/>
          <p:nvPr userDrawn="1"/>
        </p:nvSpPr>
        <p:spPr>
          <a:xfrm>
            <a:off x="0" y="50801"/>
            <a:ext cx="9144000" cy="481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E443FA-C396-EDEB-429F-BDCA2BA40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FE23890-7BBD-6041-97A2-4B139B541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063950-16D0-252C-D76D-C4A38453E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3063" y="220285"/>
            <a:ext cx="1133361" cy="23194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3C784C-7113-760F-9687-E3085A31B1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2792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White with Graph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6395F-F9E1-5842-A9EF-F8EB0FA3426D}"/>
              </a:ext>
            </a:extLst>
          </p:cNvPr>
          <p:cNvSpPr/>
          <p:nvPr userDrawn="1"/>
        </p:nvSpPr>
        <p:spPr>
          <a:xfrm>
            <a:off x="0" y="50801"/>
            <a:ext cx="9144000" cy="481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DEB408-2690-5CB2-115E-C43D2E73F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hart Placeholder 3">
            <a:extLst>
              <a:ext uri="{FF2B5EF4-FFF2-40B4-BE49-F238E27FC236}">
                <a16:creationId xmlns:a16="http://schemas.microsoft.com/office/drawing/2014/main" id="{E1639216-6C92-CC16-3645-071CC4C0DD8C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85738" y="1321575"/>
            <a:ext cx="4279900" cy="3060000"/>
          </a:xfrm>
          <a:ln w="12700">
            <a:noFill/>
          </a:ln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37963A3-7171-8E64-580D-2F9128020F0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57738" y="1321575"/>
            <a:ext cx="3790730" cy="3060000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221586-AFC1-62CD-9941-C7BD58126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3063" y="220285"/>
            <a:ext cx="1133361" cy="231946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FB4DF4D-70AA-F50A-37FB-BF037792B2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683125"/>
            <a:ext cx="7886700" cy="13811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rgbClr val="4A4A49"/>
                </a:solidFill>
              </a:defRPr>
            </a:lvl1pPr>
            <a:lvl2pPr marL="6350" indent="0">
              <a:buFont typeface="Arial" panose="020B0604020202020204" pitchFamily="34" charset="0"/>
              <a:buNone/>
              <a:defRPr/>
            </a:lvl2pPr>
            <a:lvl3pPr marL="6350" indent="0">
              <a:buFont typeface="Arial" panose="020B0604020202020204" pitchFamily="34" charset="0"/>
              <a:buNone/>
              <a:defRPr/>
            </a:lvl3pPr>
            <a:lvl4pPr marL="6350" indent="0">
              <a:buNone/>
              <a:defRPr/>
            </a:lvl4pPr>
            <a:lvl5pPr marL="177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802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pos="113">
          <p15:clr>
            <a:srgbClr val="FBAE40"/>
          </p15:clr>
        </p15:guide>
        <p15:guide id="5" orient="horz" pos="100">
          <p15:clr>
            <a:srgbClr val="FBAE40"/>
          </p15:clr>
        </p15:guide>
        <p15:guide id="6" orient="horz" pos="314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BC7124C-ED40-D542-80A7-09613C3E12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D5CCE8-00A1-2B44-BE67-CA1F6EC4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533" y="584887"/>
            <a:ext cx="6853669" cy="403655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5042B7-2FB7-2849-B580-1FE3738FC580}"/>
              </a:ext>
            </a:extLst>
          </p:cNvPr>
          <p:cNvSpPr txBox="1"/>
          <p:nvPr userDrawn="1"/>
        </p:nvSpPr>
        <p:spPr>
          <a:xfrm>
            <a:off x="6838122" y="607280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BDE7FAD-8963-B14D-BE39-1A97214952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4864" y="1398931"/>
            <a:ext cx="2610000" cy="26100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 algn="ctr" defTabSz="91437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378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566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754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these bubbles to pull out key facts.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63935BA3-0F70-7347-B783-15CE64AD2F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2789" y="1398931"/>
            <a:ext cx="2610000" cy="26100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 algn="ctr" defTabSz="91437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378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566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754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these bubbles to pull out key facts.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EB10DB1D-A21F-154C-BB8E-471088A8A0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0714" y="1398931"/>
            <a:ext cx="2610000" cy="26100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 algn="ctr" defTabSz="91437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2pPr>
            <a:lvl3pPr marL="914378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3pPr>
            <a:lvl4pPr marL="1371566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4pPr>
            <a:lvl5pPr marL="1828754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Use these bubbles to pull out key facts.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11B57D-A5F1-9F46-A485-C9C9C5F75385}"/>
              </a:ext>
            </a:extLst>
          </p:cNvPr>
          <p:cNvSpPr txBox="1"/>
          <p:nvPr userDrawn="1"/>
        </p:nvSpPr>
        <p:spPr>
          <a:xfrm>
            <a:off x="204581" y="4949613"/>
            <a:ext cx="2871004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1C3D27-499E-574B-807F-167E5853033D}"/>
              </a:ext>
            </a:extLst>
          </p:cNvPr>
          <p:cNvSpPr/>
          <p:nvPr userDrawn="1"/>
        </p:nvSpPr>
        <p:spPr>
          <a:xfrm>
            <a:off x="7449202" y="4915907"/>
            <a:ext cx="149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5601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2FE70B4-7192-074F-85C1-A61A2A7442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5042B7-2FB7-2849-B580-1FE3738FC580}"/>
              </a:ext>
            </a:extLst>
          </p:cNvPr>
          <p:cNvSpPr txBox="1"/>
          <p:nvPr userDrawn="1"/>
        </p:nvSpPr>
        <p:spPr>
          <a:xfrm>
            <a:off x="6838122" y="607280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BAD058-C85E-9040-8E3D-600E5A156979}"/>
              </a:ext>
            </a:extLst>
          </p:cNvPr>
          <p:cNvSpPr txBox="1"/>
          <p:nvPr userDrawn="1"/>
        </p:nvSpPr>
        <p:spPr>
          <a:xfrm>
            <a:off x="204581" y="4949613"/>
            <a:ext cx="2871004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7D5D5A-5ABC-5B46-BC80-8E6674B046FE}"/>
              </a:ext>
            </a:extLst>
          </p:cNvPr>
          <p:cNvSpPr/>
          <p:nvPr userDrawn="1"/>
        </p:nvSpPr>
        <p:spPr>
          <a:xfrm>
            <a:off x="7449202" y="4915907"/>
            <a:ext cx="149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9F69E4-ACD9-8644-9828-7F44AF2CBF38}"/>
              </a:ext>
            </a:extLst>
          </p:cNvPr>
          <p:cNvSpPr txBox="1"/>
          <p:nvPr userDrawn="1"/>
        </p:nvSpPr>
        <p:spPr>
          <a:xfrm>
            <a:off x="1709393" y="1844380"/>
            <a:ext cx="5725212" cy="600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4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interest in Volition.</a:t>
            </a:r>
            <a:endParaRPr lang="en-US" sz="2400" b="1" i="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3711CB-F294-2948-8FD7-F65F64F8B327}"/>
              </a:ext>
            </a:extLst>
          </p:cNvPr>
          <p:cNvSpPr txBox="1"/>
          <p:nvPr userDrawn="1"/>
        </p:nvSpPr>
        <p:spPr>
          <a:xfrm>
            <a:off x="1709393" y="2551359"/>
            <a:ext cx="5725212" cy="600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details, please visit </a:t>
            </a:r>
            <a:r>
              <a:rPr lang="en-US" sz="16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www.volition.com</a:t>
            </a:r>
            <a:endParaRPr lang="en-US" sz="16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6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34" Type="http://schemas.openxmlformats.org/officeDocument/2006/relationships/image" Target="../media/image13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image" Target="../media/image12.png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8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2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31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3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2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image" Target="../media/image39.png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image" Target="../media/image38.png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2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24" Type="http://schemas.openxmlformats.org/officeDocument/2006/relationships/image" Target="../media/image39.png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23" Type="http://schemas.openxmlformats.org/officeDocument/2006/relationships/image" Target="../media/image38.png"/><Relationship Id="rId10" Type="http://schemas.openxmlformats.org/officeDocument/2006/relationships/slideLayout" Target="../slideLayouts/slideLayout99.xml"/><Relationship Id="rId19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Relationship Id="rId22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image" Target="../media/image76.png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image" Target="../media/image7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B9950E-B28F-E845-9567-AC6D183B4487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BE9DC0-315D-5F4D-820F-9C8C95ACC050}"/>
              </a:ext>
            </a:extLst>
          </p:cNvPr>
          <p:cNvSpPr txBox="1"/>
          <p:nvPr userDrawn="1"/>
        </p:nvSpPr>
        <p:spPr>
          <a:xfrm>
            <a:off x="5092700" y="33909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kern="1200" dirty="0">
              <a:solidFill>
                <a:srgbClr val="518E4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0DD15B-9972-0F48-B8EE-D9DF350E30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943258-2D65-E94F-B918-3B42079D2D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69656"/>
            <a:ext cx="9144000" cy="2807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C7C745-CE95-A64B-AB41-9A82F561E964}"/>
              </a:ext>
            </a:extLst>
          </p:cNvPr>
          <p:cNvSpPr txBox="1"/>
          <p:nvPr userDrawn="1"/>
        </p:nvSpPr>
        <p:spPr>
          <a:xfrm>
            <a:off x="204580" y="4949613"/>
            <a:ext cx="2871004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800F8A-9F1C-3341-A721-2F7C9010AF64}"/>
              </a:ext>
            </a:extLst>
          </p:cNvPr>
          <p:cNvSpPr/>
          <p:nvPr userDrawn="1"/>
        </p:nvSpPr>
        <p:spPr>
          <a:xfrm>
            <a:off x="7449201" y="4915907"/>
            <a:ext cx="149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8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0" r:id="rId2"/>
    <p:sldLayoutId id="2147483846" r:id="rId3"/>
    <p:sldLayoutId id="2147483679" r:id="rId4"/>
    <p:sldLayoutId id="2147483847" r:id="rId5"/>
    <p:sldLayoutId id="2147483678" r:id="rId6"/>
    <p:sldLayoutId id="2147483845" r:id="rId7"/>
    <p:sldLayoutId id="2147483953" r:id="rId8"/>
    <p:sldLayoutId id="2147483915" r:id="rId9"/>
    <p:sldLayoutId id="2147483916" r:id="rId10"/>
    <p:sldLayoutId id="2147483851" r:id="rId11"/>
    <p:sldLayoutId id="2147483961" r:id="rId12"/>
    <p:sldLayoutId id="2147483917" r:id="rId13"/>
    <p:sldLayoutId id="2147483918" r:id="rId14"/>
    <p:sldLayoutId id="2147483674" r:id="rId15"/>
    <p:sldLayoutId id="2147483676" r:id="rId16"/>
    <p:sldLayoutId id="2147483962" r:id="rId17"/>
    <p:sldLayoutId id="2147483963" r:id="rId18"/>
    <p:sldLayoutId id="2147483964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rgbClr val="E94A3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20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>
          <a:solidFill>
            <a:srgbClr val="E94A3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50" indent="0" algn="l" defTabSz="6858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tabLst/>
        <a:defRPr sz="1600" kern="1200" baseline="0">
          <a:solidFill>
            <a:srgbClr val="E94A3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350" indent="0" algn="l" defTabSz="6858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tabLst/>
        <a:defRPr sz="1300" kern="1200">
          <a:solidFill>
            <a:srgbClr val="4A4A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7800" indent="-171450" algn="l" defTabSz="6858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Clr>
          <a:srgbClr val="E94A38"/>
        </a:buClr>
        <a:buFont typeface="Arial" panose="020B0604020202020204" pitchFamily="34" charset="0"/>
        <a:buChar char="•"/>
        <a:tabLst/>
        <a:defRPr sz="1300" kern="1200">
          <a:solidFill>
            <a:srgbClr val="4A4A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55600" indent="-177800" algn="l" defTabSz="6858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Clr>
          <a:srgbClr val="E94A38"/>
        </a:buClr>
        <a:buFont typeface="Arial" panose="020B0604020202020204" pitchFamily="34" charset="0"/>
        <a:buChar char="•"/>
        <a:tabLst/>
        <a:defRPr sz="1300" kern="1200">
          <a:solidFill>
            <a:srgbClr val="4A4A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D3BF6C5-030F-F74A-8867-AF08C26FEB14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373B6F-F6B9-8347-B55E-5093B86347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6A65B3-9255-F34B-8BD0-926D811E1C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862745"/>
            <a:ext cx="9144001" cy="28075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A2195-D15C-42DE-A914-30C6427B7A44}"/>
              </a:ext>
            </a:extLst>
          </p:cNvPr>
          <p:cNvSpPr txBox="1"/>
          <p:nvPr userDrawn="1"/>
        </p:nvSpPr>
        <p:spPr>
          <a:xfrm>
            <a:off x="186232" y="4899487"/>
            <a:ext cx="1557327" cy="677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GB" sz="500" b="0" kern="1200" dirty="0">
              <a:solidFill>
                <a:schemeClr val="accent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DAB8D2-44B6-B64C-9D0B-19523D85065C}"/>
              </a:ext>
            </a:extLst>
          </p:cNvPr>
          <p:cNvSpPr txBox="1"/>
          <p:nvPr userDrawn="1"/>
        </p:nvSpPr>
        <p:spPr>
          <a:xfrm>
            <a:off x="186231" y="4713700"/>
            <a:ext cx="3180423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GB" sz="600" b="0" kern="1200" dirty="0">
              <a:solidFill>
                <a:schemeClr val="accent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E4F68E-7467-9C4D-8677-755822558B2B}"/>
              </a:ext>
            </a:extLst>
          </p:cNvPr>
          <p:cNvSpPr txBox="1"/>
          <p:nvPr userDrawn="1"/>
        </p:nvSpPr>
        <p:spPr>
          <a:xfrm>
            <a:off x="204579" y="4869656"/>
            <a:ext cx="3749903" cy="2656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 Veterinary Diagnostics Development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47E9CD-8CC9-5848-8F80-C82822A9B7A1}"/>
              </a:ext>
            </a:extLst>
          </p:cNvPr>
          <p:cNvSpPr/>
          <p:nvPr userDrawn="1"/>
        </p:nvSpPr>
        <p:spPr>
          <a:xfrm>
            <a:off x="7449201" y="4890219"/>
            <a:ext cx="1490219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3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5" r:id="rId2"/>
    <p:sldLayoutId id="2147483696" r:id="rId3"/>
    <p:sldLayoutId id="2147483694" r:id="rId4"/>
    <p:sldLayoutId id="2147483919" r:id="rId5"/>
    <p:sldLayoutId id="2147483954" r:id="rId6"/>
    <p:sldLayoutId id="2147483920" r:id="rId7"/>
    <p:sldLayoutId id="2147483921" r:id="rId8"/>
    <p:sldLayoutId id="2147483922" r:id="rId9"/>
    <p:sldLayoutId id="2147483955" r:id="rId10"/>
    <p:sldLayoutId id="2147483923" r:id="rId11"/>
    <p:sldLayoutId id="2147483924" r:id="rId12"/>
    <p:sldLayoutId id="2147483702" r:id="rId13"/>
    <p:sldLayoutId id="2147483823" r:id="rId14"/>
    <p:sldLayoutId id="2147483835" r:id="rId15"/>
    <p:sldLayoutId id="2147483837" r:id="rId16"/>
    <p:sldLayoutId id="2147483824" r:id="rId17"/>
    <p:sldLayoutId id="2147483836" r:id="rId18"/>
    <p:sldLayoutId id="2147483825" r:id="rId19"/>
    <p:sldLayoutId id="2147483834" r:id="rId20"/>
    <p:sldLayoutId id="2147483826" r:id="rId21"/>
    <p:sldLayoutId id="2147483833" r:id="rId22"/>
    <p:sldLayoutId id="2147483827" r:id="rId23"/>
    <p:sldLayoutId id="2147483831" r:id="rId24"/>
    <p:sldLayoutId id="2147483832" r:id="rId25"/>
    <p:sldLayoutId id="2147483708" r:id="rId26"/>
    <p:sldLayoutId id="2147483711" r:id="rId27"/>
    <p:sldLayoutId id="2147483712" r:id="rId28"/>
    <p:sldLayoutId id="2147483713" r:id="rId29"/>
    <p:sldLayoutId id="2147483772" r:id="rId3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rgbClr val="518E4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b="1" kern="1200">
          <a:solidFill>
            <a:srgbClr val="518E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50" indent="0" algn="l" defTabSz="6858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tabLst/>
        <a:defRPr sz="1600" kern="1200">
          <a:solidFill>
            <a:srgbClr val="518E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350" indent="0" algn="l" defTabSz="6858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tabLst/>
        <a:defRPr sz="1600" kern="1200">
          <a:solidFill>
            <a:srgbClr val="4A4A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7800" indent="-171450" algn="l" defTabSz="6858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rgbClr val="518E42"/>
        </a:buClr>
        <a:buFont typeface="Arial" panose="020B0604020202020204" pitchFamily="34" charset="0"/>
        <a:buChar char="•"/>
        <a:tabLst/>
        <a:defRPr sz="1600" kern="1200">
          <a:solidFill>
            <a:srgbClr val="4A4A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55600" indent="-177800" algn="l" defTabSz="6858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rgbClr val="518E42"/>
        </a:buClr>
        <a:buFont typeface="Arial" panose="020B0604020202020204" pitchFamily="34" charset="0"/>
        <a:buChar char="•"/>
        <a:tabLst/>
        <a:defRPr sz="1600" kern="1200">
          <a:solidFill>
            <a:srgbClr val="4A4A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492934-FD91-614F-9F95-B112955C6A8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3CE993-2B00-5742-8C48-75F9A83C9D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62746"/>
            <a:ext cx="9144000" cy="2807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51895F-D7CC-4A49-B414-709ED18999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57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049CCC-23EE-494E-94D4-639B2DEE3564}"/>
              </a:ext>
            </a:extLst>
          </p:cNvPr>
          <p:cNvSpPr txBox="1"/>
          <p:nvPr userDrawn="1"/>
        </p:nvSpPr>
        <p:spPr>
          <a:xfrm>
            <a:off x="204580" y="4959553"/>
            <a:ext cx="2871004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88B768-F85B-AB4E-983C-71DD113FC3DD}"/>
              </a:ext>
            </a:extLst>
          </p:cNvPr>
          <p:cNvSpPr/>
          <p:nvPr userDrawn="1"/>
        </p:nvSpPr>
        <p:spPr>
          <a:xfrm>
            <a:off x="7449201" y="4925847"/>
            <a:ext cx="149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8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7" r:id="rId2"/>
    <p:sldLayoutId id="2147483718" r:id="rId3"/>
    <p:sldLayoutId id="2147483773" r:id="rId4"/>
    <p:sldLayoutId id="2147483810" r:id="rId5"/>
    <p:sldLayoutId id="2147483956" r:id="rId6"/>
    <p:sldLayoutId id="2147483925" r:id="rId7"/>
    <p:sldLayoutId id="2147483926" r:id="rId8"/>
    <p:sldLayoutId id="2147483727" r:id="rId9"/>
    <p:sldLayoutId id="214748372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rgbClr val="A2468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b="1" kern="1200">
          <a:solidFill>
            <a:srgbClr val="A2468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50" indent="0" algn="l" defTabSz="6858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tabLst/>
        <a:defRPr sz="1600" kern="1200">
          <a:solidFill>
            <a:srgbClr val="A2468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350" indent="0" algn="l" defTabSz="6858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tabLst/>
        <a:defRPr sz="1600" kern="1200">
          <a:solidFill>
            <a:srgbClr val="4A4A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7800" indent="-171450" algn="l" defTabSz="6858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rgbClr val="A24685"/>
        </a:buClr>
        <a:buFont typeface="Arial" panose="020B0604020202020204" pitchFamily="34" charset="0"/>
        <a:buChar char="•"/>
        <a:tabLst/>
        <a:defRPr sz="1600" kern="1200">
          <a:solidFill>
            <a:srgbClr val="4A4A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55600" indent="-177800" algn="l" defTabSz="6858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rgbClr val="A24685"/>
        </a:buClr>
        <a:buFont typeface="Arial" panose="020B0604020202020204" pitchFamily="34" charset="0"/>
        <a:buChar char="•"/>
        <a:tabLst/>
        <a:defRPr sz="1600" kern="1200">
          <a:solidFill>
            <a:srgbClr val="4A4A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C7F011-3B17-0545-8BB2-116DE7327E6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251C2A0-5FB9-564C-BB9C-CE3B20E730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70800"/>
            <a:ext cx="9144000" cy="28075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1" name="Picture 10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4447AC94-8730-964B-838A-107E485D7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944"/>
          <a:stretch/>
        </p:blipFill>
        <p:spPr>
          <a:xfrm>
            <a:off x="0" y="-18000"/>
            <a:ext cx="9144000" cy="64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31DE74-EA5A-A247-B6E1-968E1B772D03}"/>
              </a:ext>
            </a:extLst>
          </p:cNvPr>
          <p:cNvSpPr txBox="1"/>
          <p:nvPr userDrawn="1"/>
        </p:nvSpPr>
        <p:spPr>
          <a:xfrm>
            <a:off x="204580" y="4959553"/>
            <a:ext cx="2871004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54B9A7-202F-1741-8762-098285623F83}"/>
              </a:ext>
            </a:extLst>
          </p:cNvPr>
          <p:cNvSpPr/>
          <p:nvPr userDrawn="1"/>
        </p:nvSpPr>
        <p:spPr>
          <a:xfrm>
            <a:off x="7449201" y="4925847"/>
            <a:ext cx="149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2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44" r:id="rId2"/>
    <p:sldLayoutId id="2147483732" r:id="rId3"/>
    <p:sldLayoutId id="2147483731" r:id="rId4"/>
    <p:sldLayoutId id="2147483792" r:id="rId5"/>
    <p:sldLayoutId id="2147483957" r:id="rId6"/>
    <p:sldLayoutId id="2147483927" r:id="rId7"/>
    <p:sldLayoutId id="2147483928" r:id="rId8"/>
    <p:sldLayoutId id="2147483742" r:id="rId9"/>
    <p:sldLayoutId id="2147483743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b="1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50" indent="0" algn="l" defTabSz="6858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tabLst/>
        <a:defRPr sz="16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350" indent="0" algn="l" defTabSz="6858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tabLst/>
        <a:defRPr sz="1600" kern="1200">
          <a:solidFill>
            <a:srgbClr val="4A4A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7800" indent="-171450" algn="l" defTabSz="6858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rgbClr val="00778D"/>
        </a:buClr>
        <a:buFont typeface="Arial" panose="020B0604020202020204" pitchFamily="34" charset="0"/>
        <a:buChar char="•"/>
        <a:tabLst/>
        <a:defRPr sz="1600" kern="1200" baseline="0">
          <a:solidFill>
            <a:srgbClr val="00778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55600" indent="-177800" algn="l" defTabSz="6858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rgbClr val="00778D"/>
        </a:buClr>
        <a:buFont typeface="Arial" panose="020B0604020202020204" pitchFamily="34" charset="0"/>
        <a:buChar char="•"/>
        <a:tabLst/>
        <a:defRPr sz="1600" kern="1200" baseline="0">
          <a:solidFill>
            <a:srgbClr val="00778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10F21F-9A73-D947-B38A-E09224C62A12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1AED62-0D52-1649-8258-3F70B9C6EB65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45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0838E5-BD21-0941-8AE5-973868E09FAE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69657"/>
            <a:ext cx="9144000" cy="2738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857145-5545-3943-AF98-D56D6B0A06D4}"/>
              </a:ext>
            </a:extLst>
          </p:cNvPr>
          <p:cNvSpPr txBox="1"/>
          <p:nvPr userDrawn="1"/>
        </p:nvSpPr>
        <p:spPr>
          <a:xfrm>
            <a:off x="204581" y="4949613"/>
            <a:ext cx="2871004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368C13-E799-A945-9855-EC6B917E9AC5}"/>
              </a:ext>
            </a:extLst>
          </p:cNvPr>
          <p:cNvSpPr/>
          <p:nvPr userDrawn="1"/>
        </p:nvSpPr>
        <p:spPr>
          <a:xfrm>
            <a:off x="7449202" y="4915907"/>
            <a:ext cx="149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0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63" r:id="rId5"/>
    <p:sldLayoutId id="2147483958" r:id="rId6"/>
    <p:sldLayoutId id="2147483929" r:id="rId7"/>
    <p:sldLayoutId id="2147483930" r:id="rId8"/>
    <p:sldLayoutId id="2147483864" r:id="rId9"/>
    <p:sldLayoutId id="2147483865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  <p:sldLayoutId id="2147483888" r:id="rId18"/>
    <p:sldLayoutId id="2147483889" r:id="rId19"/>
    <p:sldLayoutId id="2147483890" r:id="rId20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783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50" indent="0" algn="l" defTabSz="685783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tabLst/>
        <a:defRPr sz="16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350" indent="0" algn="l" defTabSz="685783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tabLst/>
        <a:defRPr sz="1600" kern="1200">
          <a:solidFill>
            <a:srgbClr val="4A4A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7796" indent="-171446" algn="l" defTabSz="685783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tx2"/>
        </a:buClr>
        <a:buFont typeface="Arial" panose="020B0604020202020204" pitchFamily="34" charset="0"/>
        <a:buChar char="•"/>
        <a:tabLst/>
        <a:defRPr sz="16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55591" indent="-177796" algn="l" defTabSz="685783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tx2"/>
        </a:buClr>
        <a:buFont typeface="Arial" panose="020B0604020202020204" pitchFamily="34" charset="0"/>
        <a:buChar char="•"/>
        <a:tabLst/>
        <a:defRPr sz="16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10F21F-9A73-D947-B38A-E09224C62A12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1AED62-0D52-1649-8258-3F70B9C6EB65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45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0838E5-BD21-0941-8AE5-973868E09FAE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69657"/>
            <a:ext cx="9144000" cy="2738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857145-5545-3943-AF98-D56D6B0A06D4}"/>
              </a:ext>
            </a:extLst>
          </p:cNvPr>
          <p:cNvSpPr txBox="1"/>
          <p:nvPr userDrawn="1"/>
        </p:nvSpPr>
        <p:spPr>
          <a:xfrm>
            <a:off x="204581" y="4949613"/>
            <a:ext cx="2871004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368C13-E799-A945-9855-EC6B917E9AC5}"/>
              </a:ext>
            </a:extLst>
          </p:cNvPr>
          <p:cNvSpPr/>
          <p:nvPr userDrawn="1"/>
        </p:nvSpPr>
        <p:spPr>
          <a:xfrm>
            <a:off x="7449202" y="4915907"/>
            <a:ext cx="149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3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59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  <p:sldLayoutId id="2147483948" r:id="rId18"/>
    <p:sldLayoutId id="2147483949" r:id="rId19"/>
    <p:sldLayoutId id="2147483950" r:id="rId20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783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50" indent="0" algn="l" defTabSz="685783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tabLst/>
        <a:defRPr sz="16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350" indent="0" algn="l" defTabSz="685783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tabLst/>
        <a:defRPr sz="1600" kern="1200">
          <a:solidFill>
            <a:srgbClr val="4A4A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7796" indent="-171446" algn="l" defTabSz="685783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tx2"/>
        </a:buClr>
        <a:buFont typeface="Arial" panose="020B0604020202020204" pitchFamily="34" charset="0"/>
        <a:buChar char="•"/>
        <a:tabLst/>
        <a:defRPr sz="16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55591" indent="-177796" algn="l" defTabSz="685783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tx2"/>
        </a:buClr>
        <a:buFont typeface="Arial" panose="020B0604020202020204" pitchFamily="34" charset="0"/>
        <a:buChar char="•"/>
        <a:tabLst/>
        <a:defRPr sz="16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10F21F-9A73-D947-B38A-E09224C62A1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221AED62-0D52-1649-8258-3F70B9C6EB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5719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9C0838E5-BD21-0941-8AE5-973868E09F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69656"/>
            <a:ext cx="9144000" cy="2738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857145-5545-3943-AF98-D56D6B0A06D4}"/>
              </a:ext>
            </a:extLst>
          </p:cNvPr>
          <p:cNvSpPr txBox="1"/>
          <p:nvPr userDrawn="1"/>
        </p:nvSpPr>
        <p:spPr>
          <a:xfrm>
            <a:off x="204580" y="4949613"/>
            <a:ext cx="2871004" cy="181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of Volition</a:t>
            </a:r>
            <a:r>
              <a:rPr lang="en-GB" sz="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368C13-E799-A945-9855-EC6B917E9AC5}"/>
              </a:ext>
            </a:extLst>
          </p:cNvPr>
          <p:cNvSpPr/>
          <p:nvPr userDrawn="1"/>
        </p:nvSpPr>
        <p:spPr>
          <a:xfrm>
            <a:off x="7449201" y="4915907"/>
            <a:ext cx="149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CFC23F6C-9D56-E943-9196-D6F5754A5182}" type="slidenum">
              <a:rPr lang="en-US" sz="80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9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8" r:id="rId5"/>
    <p:sldLayoutId id="2147483960" r:id="rId6"/>
    <p:sldLayoutId id="2147483951" r:id="rId7"/>
    <p:sldLayoutId id="2147483952" r:id="rId8"/>
    <p:sldLayoutId id="2147483879" r:id="rId9"/>
    <p:sldLayoutId id="2147483880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rgbClr val="7F181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b="1" kern="1200" baseline="0">
          <a:solidFill>
            <a:srgbClr val="7F181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50" indent="0" algn="l" defTabSz="6858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tabLst/>
        <a:defRPr sz="1600" kern="1200" baseline="0">
          <a:solidFill>
            <a:srgbClr val="7F181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350" indent="0" algn="l" defTabSz="6858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tabLst/>
        <a:defRPr sz="1600" kern="1200">
          <a:solidFill>
            <a:srgbClr val="4A4A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7800" indent="-171450" algn="l" defTabSz="6858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rgbClr val="7F1810"/>
        </a:buClr>
        <a:buFont typeface="Arial" panose="020B0604020202020204" pitchFamily="34" charset="0"/>
        <a:buChar char="•"/>
        <a:tabLst/>
        <a:defRPr sz="1600" kern="1200" baseline="0">
          <a:solidFill>
            <a:srgbClr val="7F171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55600" indent="-177800" algn="l" defTabSz="6858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rgbClr val="7F1810"/>
        </a:buClr>
        <a:buFont typeface="Arial" panose="020B0604020202020204" pitchFamily="34" charset="0"/>
        <a:buChar char="•"/>
        <a:tabLst/>
        <a:defRPr sz="1600" kern="1200" baseline="0">
          <a:solidFill>
            <a:srgbClr val="7F171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9.png"/><Relationship Id="rId11" Type="http://schemas.openxmlformats.org/officeDocument/2006/relationships/image" Target="../media/image102.png"/><Relationship Id="rId5" Type="http://schemas.openxmlformats.org/officeDocument/2006/relationships/image" Target="../media/image98.png"/><Relationship Id="rId10" Type="http://schemas.openxmlformats.org/officeDocument/2006/relationships/image" Target="../media/image101.png"/><Relationship Id="rId4" Type="http://schemas.openxmlformats.org/officeDocument/2006/relationships/image" Target="../media/image97.png"/><Relationship Id="rId9" Type="http://schemas.openxmlformats.org/officeDocument/2006/relationships/image" Target="../media/image9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j.ajhg.2020.09.006" TargetMode="External"/><Relationship Id="rId3" Type="http://schemas.openxmlformats.org/officeDocument/2006/relationships/image" Target="../media/image104.png"/><Relationship Id="rId7" Type="http://schemas.openxmlformats.org/officeDocument/2006/relationships/hyperlink" Target="https://doi.org/10.1016/j.ajhg.2020.01.00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doi.org/10.1073/pnas.1815031116" TargetMode="External"/><Relationship Id="rId5" Type="http://schemas.openxmlformats.org/officeDocument/2006/relationships/hyperlink" Target="https://doi.org/10.3390/diagnostics12040978" TargetMode="External"/><Relationship Id="rId4" Type="http://schemas.openxmlformats.org/officeDocument/2006/relationships/image" Target="../media/image10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9.png"/><Relationship Id="rId11" Type="http://schemas.openxmlformats.org/officeDocument/2006/relationships/image" Target="../media/image92.png"/><Relationship Id="rId5" Type="http://schemas.openxmlformats.org/officeDocument/2006/relationships/image" Target="../media/image98.png"/><Relationship Id="rId10" Type="http://schemas.openxmlformats.org/officeDocument/2006/relationships/image" Target="../media/image90.png"/><Relationship Id="rId4" Type="http://schemas.openxmlformats.org/officeDocument/2006/relationships/image" Target="../media/image97.png"/><Relationship Id="rId9" Type="http://schemas.openxmlformats.org/officeDocument/2006/relationships/image" Target="../media/image10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doi.org/10.1101/2023.08.20.554012" TargetMode="External"/><Relationship Id="rId4" Type="http://schemas.openxmlformats.org/officeDocument/2006/relationships/hyperlink" Target="https://doi.org/10.1038/s41586-022-05580-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0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hyperlink" Target="https://doi.org/10.1186/s13059-022-02710-1" TargetMode="External"/><Relationship Id="rId3" Type="http://schemas.openxmlformats.org/officeDocument/2006/relationships/image" Target="../media/image96.png"/><Relationship Id="rId7" Type="http://schemas.openxmlformats.org/officeDocument/2006/relationships/image" Target="../media/image92.png"/><Relationship Id="rId12" Type="http://schemas.openxmlformats.org/officeDocument/2006/relationships/hyperlink" Target="https://doi.org/10.1126/scitranslmed.aat492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0.png"/><Relationship Id="rId11" Type="http://schemas.openxmlformats.org/officeDocument/2006/relationships/hyperlink" Target="https://doi.org/10.1073/pnas.1500076112" TargetMode="External"/><Relationship Id="rId5" Type="http://schemas.openxmlformats.org/officeDocument/2006/relationships/image" Target="../media/image98.png"/><Relationship Id="rId10" Type="http://schemas.openxmlformats.org/officeDocument/2006/relationships/image" Target="../media/image112.png"/><Relationship Id="rId4" Type="http://schemas.openxmlformats.org/officeDocument/2006/relationships/image" Target="../media/image97.png"/><Relationship Id="rId9" Type="http://schemas.openxmlformats.org/officeDocument/2006/relationships/image" Target="../media/image1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doi.org/10.1016/j.xcrm.2023.101349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500.png"/><Relationship Id="rId18" Type="http://schemas.openxmlformats.org/officeDocument/2006/relationships/customXml" Target="../ink/ink7.xml"/><Relationship Id="rId3" Type="http://schemas.openxmlformats.org/officeDocument/2006/relationships/image" Target="../media/image116.emf"/><Relationship Id="rId21" Type="http://schemas.openxmlformats.org/officeDocument/2006/relationships/image" Target="../media/image540.png"/><Relationship Id="rId7" Type="http://schemas.openxmlformats.org/officeDocument/2006/relationships/image" Target="../media/image470.png"/><Relationship Id="rId12" Type="http://schemas.openxmlformats.org/officeDocument/2006/relationships/customXml" Target="../ink/ink4.xml"/><Relationship Id="rId17" Type="http://schemas.openxmlformats.org/officeDocument/2006/relationships/image" Target="../media/image520.png"/><Relationship Id="rId2" Type="http://schemas.openxmlformats.org/officeDocument/2006/relationships/notesSlide" Target="../notesSlides/notesSlide20.xml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1.xml"/><Relationship Id="rId11" Type="http://schemas.openxmlformats.org/officeDocument/2006/relationships/image" Target="../media/image490.png"/><Relationship Id="rId5" Type="http://schemas.openxmlformats.org/officeDocument/2006/relationships/image" Target="../media/image118.emf"/><Relationship Id="rId15" Type="http://schemas.openxmlformats.org/officeDocument/2006/relationships/image" Target="../media/image510.png"/><Relationship Id="rId10" Type="http://schemas.openxmlformats.org/officeDocument/2006/relationships/customXml" Target="../ink/ink3.xml"/><Relationship Id="rId19" Type="http://schemas.openxmlformats.org/officeDocument/2006/relationships/image" Target="../media/image530.png"/><Relationship Id="rId4" Type="http://schemas.openxmlformats.org/officeDocument/2006/relationships/image" Target="../media/image117.emf"/><Relationship Id="rId9" Type="http://schemas.openxmlformats.org/officeDocument/2006/relationships/image" Target="../media/image480.png"/><Relationship Id="rId14" Type="http://schemas.openxmlformats.org/officeDocument/2006/relationships/customXml" Target="../ink/ink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doi.org/10.1158/2159-8290.cd-21-125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doi.org/10.1158/2159-8290.cd-21-125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doi.org/10.1158/2159-8290.cd-21-1252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5252/emmm.202217282" TargetMode="External"/><Relationship Id="rId3" Type="http://schemas.openxmlformats.org/officeDocument/2006/relationships/image" Target="../media/image86.png"/><Relationship Id="rId7" Type="http://schemas.openxmlformats.org/officeDocument/2006/relationships/hyperlink" Target="https://doi.org/10.1007/s40291-023-00661-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D0D53F-BE56-1D4E-91B1-FDCC803349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65194" y="1376576"/>
            <a:ext cx="5644113" cy="684013"/>
          </a:xfrm>
        </p:spPr>
        <p:txBody>
          <a:bodyPr/>
          <a:lstStyle/>
          <a:p>
            <a:r>
              <a:rPr lang="en-US" sz="2000" dirty="0"/>
              <a:t>Nanopore sequencing to reveal the origins of circulating immune DNA in cancer</a:t>
            </a:r>
            <a:br>
              <a:rPr lang="en-US" sz="2000" dirty="0"/>
            </a:br>
            <a:endParaRPr lang="en-US" sz="2000" dirty="0"/>
          </a:p>
          <a:p>
            <a:endParaRPr lang="en-US" sz="2000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16598D5-9F89-C49A-6906-0B28EBF76F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65195" y="2210619"/>
            <a:ext cx="5010400" cy="722261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IL" dirty="0"/>
              <a:t>Ben Berman, PhD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IL" dirty="0"/>
              <a:t>Principal Bioinformatician, Volition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IL" dirty="0"/>
              <a:t>Associate Professor, Hebrew University of Jerusalem 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5361E0C-D5D4-74F5-B587-D485F1DF95C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19EB043-AB63-8C0F-7B88-68FAE6E6D378}"/>
              </a:ext>
            </a:extLst>
          </p:cNvPr>
          <p:cNvSpPr txBox="1">
            <a:spLocks/>
          </p:cNvSpPr>
          <p:nvPr/>
        </p:nvSpPr>
        <p:spPr>
          <a:xfrm>
            <a:off x="2965195" y="3916953"/>
            <a:ext cx="5010400" cy="72226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Font typeface="Arial" panose="020B0604020202020204" pitchFamily="34" charset="0"/>
              <a:buNone/>
              <a:defRPr lang="en-US" sz="16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tabLst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rgbClr val="E94A38"/>
              </a:buClr>
              <a:buFont typeface="Arial" panose="020B0604020202020204" pitchFamily="34" charset="0"/>
              <a:buNone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rgbClr val="E94A38"/>
              </a:buClr>
              <a:buFont typeface="Arial" panose="020B0604020202020204" pitchFamily="34" charset="0"/>
              <a:buNone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u="sng" dirty="0"/>
              <a:t>Disclosures</a:t>
            </a:r>
            <a:br>
              <a:rPr lang="en-US" u="sng" dirty="0"/>
            </a:br>
            <a:r>
              <a:rPr lang="en-US" dirty="0"/>
              <a:t>- Full-time paid consultant for Volition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- Project funded by Volition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462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CEEDB5-73CE-0A58-B0AE-C3B3DA78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sz="2400" dirty="0"/>
              <a:t>Length distribution of ultra-long fragments is consistent in spun and unspun samples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ED0DCB-38D4-1EC0-0F0D-7BF9EC851754}"/>
              </a:ext>
            </a:extLst>
          </p:cNvPr>
          <p:cNvSpPr txBox="1"/>
          <p:nvPr/>
        </p:nvSpPr>
        <p:spPr>
          <a:xfrm>
            <a:off x="1402360" y="2554299"/>
            <a:ext cx="93184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Healthy</a:t>
            </a:r>
          </a:p>
          <a:p>
            <a:pPr algn="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n=18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01B3ED-9136-50F9-AC13-A7FAECDD782F}"/>
              </a:ext>
            </a:extLst>
          </p:cNvPr>
          <p:cNvSpPr txBox="1"/>
          <p:nvPr/>
        </p:nvSpPr>
        <p:spPr>
          <a:xfrm>
            <a:off x="706582" y="3358210"/>
            <a:ext cx="16597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Healthy ultra-long frags (n=3)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4026AE-5A95-B649-E472-D2FD12DBAC56}"/>
              </a:ext>
            </a:extLst>
          </p:cNvPr>
          <p:cNvGrpSpPr/>
          <p:nvPr/>
        </p:nvGrpSpPr>
        <p:grpSpPr>
          <a:xfrm>
            <a:off x="4492161" y="1240863"/>
            <a:ext cx="765277" cy="735511"/>
            <a:chOff x="4267739" y="319680"/>
            <a:chExt cx="765277" cy="7355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C0A199-B4D9-EE8D-4FC3-B2EF51D73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0856" y="570567"/>
              <a:ext cx="415392" cy="4846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5926F1-410A-A420-2908-9E13FE699C75}"/>
                </a:ext>
              </a:extLst>
            </p:cNvPr>
            <p:cNvSpPr txBox="1"/>
            <p:nvPr/>
          </p:nvSpPr>
          <p:spPr>
            <a:xfrm>
              <a:off x="4267739" y="319680"/>
              <a:ext cx="76527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Counts</a:t>
              </a:r>
            </a:p>
            <a:p>
              <a:pPr algn="ctr"/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(normalized)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E21E82C-9DE9-AD0D-E882-5FA6F8F50CA8}"/>
              </a:ext>
            </a:extLst>
          </p:cNvPr>
          <p:cNvSpPr txBox="1"/>
          <p:nvPr/>
        </p:nvSpPr>
        <p:spPr>
          <a:xfrm>
            <a:off x="5678540" y="3422912"/>
            <a:ext cx="174313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4-9% of DNA &gt; 7.5kb</a:t>
            </a:r>
            <a:endParaRPr lang="en-IL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D65CC17-F5DF-A650-92ED-EAB38D5788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453" y="1976374"/>
            <a:ext cx="3268419" cy="26422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E7CCF7-B196-69C5-095B-3DD9C1884D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8853" y="1315958"/>
            <a:ext cx="538827" cy="66989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88D8421-FE50-7034-3907-6234B6456987}"/>
              </a:ext>
            </a:extLst>
          </p:cNvPr>
          <p:cNvSpPr txBox="1"/>
          <p:nvPr/>
        </p:nvSpPr>
        <p:spPr>
          <a:xfrm>
            <a:off x="2366349" y="4609156"/>
            <a:ext cx="1708796" cy="199207"/>
          </a:xfrm>
          <a:prstGeom prst="rect">
            <a:avLst/>
          </a:prstGeom>
          <a:solidFill>
            <a:schemeClr val="bg1"/>
          </a:solidFill>
        </p:spPr>
        <p:txBody>
          <a:bodyPr wrap="square" lIns="7200" tIns="7200" rIns="7200" bIns="720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Frag length (log scale)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DD2427-EFA1-B130-DE5B-7BBADE48703F}"/>
              </a:ext>
            </a:extLst>
          </p:cNvPr>
          <p:cNvSpPr txBox="1"/>
          <p:nvPr/>
        </p:nvSpPr>
        <p:spPr>
          <a:xfrm>
            <a:off x="4115205" y="4618652"/>
            <a:ext cx="1708796" cy="199207"/>
          </a:xfrm>
          <a:prstGeom prst="rect">
            <a:avLst/>
          </a:prstGeom>
          <a:solidFill>
            <a:schemeClr val="bg1"/>
          </a:solidFill>
        </p:spPr>
        <p:txBody>
          <a:bodyPr wrap="square" lIns="7200" tIns="7200" rIns="7200" bIns="720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Frag length (log scale)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D6C432-CB13-9ED7-6F58-574CC92ADCFB}"/>
              </a:ext>
            </a:extLst>
          </p:cNvPr>
          <p:cNvSpPr txBox="1"/>
          <p:nvPr/>
        </p:nvSpPr>
        <p:spPr>
          <a:xfrm>
            <a:off x="179387" y="3805278"/>
            <a:ext cx="21885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Healthy ultra-long frags, unspun</a:t>
            </a:r>
          </a:p>
          <a:p>
            <a:pPr algn="r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2BC0EA-B905-FC13-99EB-AF70BBD37083}"/>
              </a:ext>
            </a:extLst>
          </p:cNvPr>
          <p:cNvSpPr txBox="1"/>
          <p:nvPr/>
        </p:nvSpPr>
        <p:spPr>
          <a:xfrm>
            <a:off x="5678540" y="3775738"/>
            <a:ext cx="174313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38-48% of DNA &gt; 7.5kb</a:t>
            </a:r>
            <a:endParaRPr lang="en-IL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193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C6793B-E9A8-7A22-E549-14A117B48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6" y="88668"/>
            <a:ext cx="7014515" cy="719411"/>
          </a:xfrm>
        </p:spPr>
        <p:txBody>
          <a:bodyPr/>
          <a:lstStyle/>
          <a:p>
            <a:r>
              <a:rPr lang="en-IL" sz="2400" dirty="0"/>
              <a:t>Combined fragment length clustering of Healthy and cancer samples (PCA)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09D389-2D45-583C-5C6C-C1AD82F572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571" y="1399592"/>
            <a:ext cx="3028858" cy="3463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02F3DE-F3C8-CA59-FF10-A2EDFA3E94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8450" y="1422400"/>
            <a:ext cx="181799" cy="17335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937333E-BF89-63C5-D362-133EDDA6E827}"/>
              </a:ext>
            </a:extLst>
          </p:cNvPr>
          <p:cNvGrpSpPr/>
          <p:nvPr/>
        </p:nvGrpSpPr>
        <p:grpSpPr>
          <a:xfrm>
            <a:off x="0" y="1399592"/>
            <a:ext cx="1047297" cy="2024384"/>
            <a:chOff x="440540" y="1352606"/>
            <a:chExt cx="785112" cy="151759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2464EB8-2846-969D-AD37-D5BFDC9DE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540" y="1352606"/>
              <a:ext cx="785112" cy="151759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F3C3E3D-EE4B-2814-5B7B-B12A810810CA}"/>
                </a:ext>
              </a:extLst>
            </p:cNvPr>
            <p:cNvSpPr/>
            <p:nvPr/>
          </p:nvSpPr>
          <p:spPr>
            <a:xfrm>
              <a:off x="489473" y="1516828"/>
              <a:ext cx="500231" cy="968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C355174-7001-56F6-3E51-EA83FE6BA72F}"/>
              </a:ext>
            </a:extLst>
          </p:cNvPr>
          <p:cNvSpPr txBox="1"/>
          <p:nvPr/>
        </p:nvSpPr>
        <p:spPr>
          <a:xfrm>
            <a:off x="1233333" y="1399592"/>
            <a:ext cx="1446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Cancer signature PC1</a:t>
            </a:r>
          </a:p>
          <a:p>
            <a:pPr algn="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(5 AML, 1 Lung, 1 NHL)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44D6B8-4921-83C1-994D-64E93FD7C5C3}"/>
              </a:ext>
            </a:extLst>
          </p:cNvPr>
          <p:cNvSpPr txBox="1"/>
          <p:nvPr/>
        </p:nvSpPr>
        <p:spPr>
          <a:xfrm>
            <a:off x="1184913" y="2344337"/>
            <a:ext cx="1446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Cancer other</a:t>
            </a:r>
          </a:p>
          <a:p>
            <a:pPr algn="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(n=30)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65768B-8F4E-8ACD-6EA1-B3FE92A34520}"/>
              </a:ext>
            </a:extLst>
          </p:cNvPr>
          <p:cNvSpPr txBox="1"/>
          <p:nvPr/>
        </p:nvSpPr>
        <p:spPr>
          <a:xfrm>
            <a:off x="1673365" y="3518579"/>
            <a:ext cx="931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Healthy typical</a:t>
            </a:r>
          </a:p>
          <a:p>
            <a:pPr algn="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(n=18)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C47798-C0B4-A598-AE24-9FFD5FE2C369}"/>
              </a:ext>
            </a:extLst>
          </p:cNvPr>
          <p:cNvSpPr txBox="1"/>
          <p:nvPr/>
        </p:nvSpPr>
        <p:spPr>
          <a:xfrm>
            <a:off x="950362" y="4027737"/>
            <a:ext cx="186198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Healthy ultra-long (n=3)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D1E0A9-6B2A-EE70-0F38-A643FFBBB02F}"/>
              </a:ext>
            </a:extLst>
          </p:cNvPr>
          <p:cNvSpPr txBox="1"/>
          <p:nvPr/>
        </p:nvSpPr>
        <p:spPr>
          <a:xfrm>
            <a:off x="627682" y="4243181"/>
            <a:ext cx="2147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Healthy ultra-long unspun (n=3)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F7E7E5F-00E4-AC04-B6D8-178AA42F91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146" y="1383876"/>
            <a:ext cx="492379" cy="32176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4F583-AE0A-0D1C-7DD0-1AF9ED3F980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766361"/>
            <a:ext cx="1561146" cy="6022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476CF32-D2E8-27B4-2528-D7C47EBE8D5B}"/>
              </a:ext>
            </a:extLst>
          </p:cNvPr>
          <p:cNvSpPr txBox="1"/>
          <p:nvPr/>
        </p:nvSpPr>
        <p:spPr>
          <a:xfrm rot="16200000">
            <a:off x="6274465" y="1034624"/>
            <a:ext cx="261611" cy="371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000" tIns="18000" rIns="18000" bIns="1800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900" u="sng" dirty="0">
                <a:latin typeface="Arial" panose="020B0604020202020204" pitchFamily="34" charset="0"/>
                <a:cs typeface="Arial" panose="020B0604020202020204" pitchFamily="34" charset="0"/>
              </a:rPr>
              <a:t>PC1</a:t>
            </a:r>
          </a:p>
          <a:p>
            <a:pPr>
              <a:lnSpc>
                <a:spcPct val="125000"/>
              </a:lnSpc>
            </a:pPr>
            <a:r>
              <a:rPr lang="en-US" sz="900" u="sng" dirty="0">
                <a:latin typeface="Arial" panose="020B0604020202020204" pitchFamily="34" charset="0"/>
                <a:cs typeface="Arial" panose="020B0604020202020204" pitchFamily="34" charset="0"/>
              </a:rPr>
              <a:t>PC2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DE539B-4C08-0033-0BAD-126E17C89858}"/>
              </a:ext>
            </a:extLst>
          </p:cNvPr>
          <p:cNvSpPr/>
          <p:nvPr/>
        </p:nvSpPr>
        <p:spPr>
          <a:xfrm>
            <a:off x="6133146" y="1029685"/>
            <a:ext cx="492379" cy="3666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997528F-6362-45BB-2502-B513A4AD2FE3}"/>
              </a:ext>
            </a:extLst>
          </p:cNvPr>
          <p:cNvGrpSpPr/>
          <p:nvPr/>
        </p:nvGrpSpPr>
        <p:grpSpPr>
          <a:xfrm>
            <a:off x="1721816" y="664081"/>
            <a:ext cx="765277" cy="735511"/>
            <a:chOff x="4267739" y="319680"/>
            <a:chExt cx="765277" cy="73551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EA04407-B495-3506-0C2E-5F3BCA30F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0856" y="570567"/>
              <a:ext cx="415392" cy="484624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6B8E00F-6FF8-25B2-8A0C-CDDFC1931015}"/>
                </a:ext>
              </a:extLst>
            </p:cNvPr>
            <p:cNvSpPr txBox="1"/>
            <p:nvPr/>
          </p:nvSpPr>
          <p:spPr>
            <a:xfrm>
              <a:off x="4267739" y="319680"/>
              <a:ext cx="76527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Counts</a:t>
              </a:r>
            </a:p>
            <a:p>
              <a:pPr algn="ctr"/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(normalized)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4C3D0519-85B2-0338-9F19-D2204B48B27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527" y="729699"/>
            <a:ext cx="538827" cy="669893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1EDDA295-7482-EDC0-CA5D-08BDFFF2257C}"/>
              </a:ext>
            </a:extLst>
          </p:cNvPr>
          <p:cNvGrpSpPr/>
          <p:nvPr/>
        </p:nvGrpSpPr>
        <p:grpSpPr>
          <a:xfrm>
            <a:off x="37673" y="726998"/>
            <a:ext cx="6133145" cy="2752218"/>
            <a:chOff x="0" y="766361"/>
            <a:chExt cx="6133145" cy="275221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1C97405-2664-6661-C272-08758C23BBDC}"/>
                </a:ext>
              </a:extLst>
            </p:cNvPr>
            <p:cNvSpPr/>
            <p:nvPr/>
          </p:nvSpPr>
          <p:spPr>
            <a:xfrm>
              <a:off x="797828" y="766361"/>
              <a:ext cx="5335317" cy="24048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C7BD573-4C3E-C8BC-8ECF-4B9A7104A633}"/>
                </a:ext>
              </a:extLst>
            </p:cNvPr>
            <p:cNvSpPr/>
            <p:nvPr/>
          </p:nvSpPr>
          <p:spPr>
            <a:xfrm>
              <a:off x="0" y="1113745"/>
              <a:ext cx="1636043" cy="24048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4A05862-D2B6-76E3-66E1-05509DCEBD9D}"/>
              </a:ext>
            </a:extLst>
          </p:cNvPr>
          <p:cNvGrpSpPr/>
          <p:nvPr/>
        </p:nvGrpSpPr>
        <p:grpSpPr>
          <a:xfrm>
            <a:off x="6909563" y="2174924"/>
            <a:ext cx="2099047" cy="2164601"/>
            <a:chOff x="6909563" y="2174924"/>
            <a:chExt cx="2099047" cy="216460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2F12A51-1E37-BFD4-9BAC-BBC37B889D1A}"/>
                </a:ext>
              </a:extLst>
            </p:cNvPr>
            <p:cNvGrpSpPr/>
            <p:nvPr/>
          </p:nvGrpSpPr>
          <p:grpSpPr>
            <a:xfrm>
              <a:off x="6909563" y="2174924"/>
              <a:ext cx="2099047" cy="2164601"/>
              <a:chOff x="6909563" y="2174924"/>
              <a:chExt cx="2099047" cy="2164601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03DCA83-11C0-A0BF-9D3A-992A1FCE01CB}"/>
                  </a:ext>
                </a:extLst>
              </p:cNvPr>
              <p:cNvSpPr txBox="1"/>
              <p:nvPr/>
            </p:nvSpPr>
            <p:spPr>
              <a:xfrm>
                <a:off x="7787898" y="4339525"/>
                <a:ext cx="0" cy="0"/>
              </a:xfrm>
              <a:prstGeom prst="rect">
                <a:avLst/>
              </a:prstGeom>
              <a:noFill/>
            </p:spPr>
            <p:txBody>
              <a:bodyPr wrap="none" lIns="7200" tIns="7200" rIns="7200" bIns="7200" rtlCol="0">
                <a:noAutofit/>
              </a:bodyPr>
              <a:lstStyle/>
              <a:p>
                <a:pPr algn="l"/>
                <a:endParaRPr lang="en-IL" sz="1400" kern="120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AF4FA38-F66E-A120-30EE-AD264803251C}"/>
                  </a:ext>
                </a:extLst>
              </p:cNvPr>
              <p:cNvGrpSpPr/>
              <p:nvPr/>
            </p:nvGrpSpPr>
            <p:grpSpPr>
              <a:xfrm>
                <a:off x="6909563" y="2174924"/>
                <a:ext cx="2099047" cy="2000346"/>
                <a:chOff x="2070154" y="979415"/>
                <a:chExt cx="2677476" cy="2551576"/>
              </a:xfrm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AB504771-571A-50FB-A8A7-F498364126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0154" y="979415"/>
                  <a:ext cx="2677476" cy="2551576"/>
                </a:xfrm>
                <a:prstGeom prst="rect">
                  <a:avLst/>
                </a:prstGeom>
              </p:spPr>
            </p:pic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183CCE0-6B39-3166-87FA-05AF2D814AFD}"/>
                    </a:ext>
                  </a:extLst>
                </p:cNvPr>
                <p:cNvSpPr/>
                <p:nvPr/>
              </p:nvSpPr>
              <p:spPr>
                <a:xfrm>
                  <a:off x="2644726" y="1176691"/>
                  <a:ext cx="1160585" cy="5747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L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9923D1C9-E189-0A6B-CAC2-F7563725A6A6}"/>
                  </a:ext>
                </a:extLst>
              </p:cNvPr>
              <p:cNvCxnSpPr/>
              <p:nvPr/>
            </p:nvCxnSpPr>
            <p:spPr>
              <a:xfrm>
                <a:off x="7335552" y="3386398"/>
                <a:ext cx="157645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D397CA8-C834-4D3D-3AEF-148C55E8EED5}"/>
                  </a:ext>
                </a:extLst>
              </p:cNvPr>
              <p:cNvSpPr txBox="1"/>
              <p:nvPr/>
            </p:nvSpPr>
            <p:spPr>
              <a:xfrm>
                <a:off x="7744487" y="3016171"/>
                <a:ext cx="758587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UL Spun</a:t>
                </a:r>
                <a:endParaRPr 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8C4EFEB-7744-EF85-4977-A27D8696E376}"/>
                  </a:ext>
                </a:extLst>
              </p:cNvPr>
              <p:cNvSpPr txBox="1"/>
              <p:nvPr/>
            </p:nvSpPr>
            <p:spPr>
              <a:xfrm>
                <a:off x="7749779" y="2413587"/>
                <a:ext cx="758587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UL Unspun</a:t>
                </a:r>
                <a:endParaRPr 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22934D4-7FF9-551B-528E-94BFA8BE6F1E}"/>
                  </a:ext>
                </a:extLst>
              </p:cNvPr>
              <p:cNvSpPr txBox="1"/>
              <p:nvPr/>
            </p:nvSpPr>
            <p:spPr>
              <a:xfrm>
                <a:off x="8240734" y="3363800"/>
                <a:ext cx="758587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laddered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5EA485B-BB74-0E33-8782-BDBD34F47B30}"/>
                </a:ext>
              </a:extLst>
            </p:cNvPr>
            <p:cNvGrpSpPr/>
            <p:nvPr/>
          </p:nvGrpSpPr>
          <p:grpSpPr>
            <a:xfrm>
              <a:off x="7370185" y="3585123"/>
              <a:ext cx="674285" cy="247828"/>
              <a:chOff x="3873502" y="2490141"/>
              <a:chExt cx="1354973" cy="498010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338FBD46-C996-E105-2682-446993CE77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73502" y="2490141"/>
                <a:ext cx="1072544" cy="234010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E407702F-1219-9771-3825-0C3E3B6E22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92669" y="2744391"/>
                <a:ext cx="1335806" cy="24376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5885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F48FC-BA8C-CAF4-0885-39969C4C8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14BAD105-1BDF-2477-D544-63D7787DE0C5}"/>
              </a:ext>
            </a:extLst>
          </p:cNvPr>
          <p:cNvSpPr txBox="1">
            <a:spLocks/>
          </p:cNvSpPr>
          <p:nvPr/>
        </p:nvSpPr>
        <p:spPr>
          <a:xfrm>
            <a:off x="179386" y="150384"/>
            <a:ext cx="7445780" cy="52322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rgbClr val="E94A3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L" sz="2400" dirty="0"/>
              <a:t>DNASE1L3 end motif signature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3A20FE-5823-1F77-5F1A-B3916225D2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769" y="1139799"/>
            <a:ext cx="3908899" cy="31152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FC89D1-FADB-F24A-A3C9-34B74000ECF5}"/>
              </a:ext>
            </a:extLst>
          </p:cNvPr>
          <p:cNvSpPr txBox="1"/>
          <p:nvPr/>
        </p:nvSpPr>
        <p:spPr>
          <a:xfrm>
            <a:off x="2079179" y="924355"/>
            <a:ext cx="59165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High CC end motif frequencies in plasma are DNASE1L3-dependent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4C6AA9-2A07-7ED6-6172-54800804AB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33" y="1773131"/>
            <a:ext cx="1726554" cy="17265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78E1E0-EC36-780B-0E92-50658C86F3C3}"/>
              </a:ext>
            </a:extLst>
          </p:cNvPr>
          <p:cNvSpPr txBox="1"/>
          <p:nvPr/>
        </p:nvSpPr>
        <p:spPr>
          <a:xfrm>
            <a:off x="109158" y="3468907"/>
            <a:ext cx="27139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Ding, S.C.; Lo, Y.M.D. Cell-Free DNA </a:t>
            </a:r>
            <a:r>
              <a:rPr lang="en-US" sz="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Fragmentomics</a:t>
            </a:r>
            <a:r>
              <a:rPr lang="en-US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Liquid Biopsy. Diagnostics 2022, 12, 978. </a:t>
            </a:r>
            <a:r>
              <a:rPr lang="en-US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https://doi.org/10.3390/diagnostics12040978</a:t>
            </a:r>
            <a:endParaRPr lang="en-US" sz="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809A11-1365-F8C1-EF4A-F8E548CF10A2}"/>
              </a:ext>
            </a:extLst>
          </p:cNvPr>
          <p:cNvSpPr/>
          <p:nvPr/>
        </p:nvSpPr>
        <p:spPr>
          <a:xfrm>
            <a:off x="1534332" y="1697064"/>
            <a:ext cx="550539" cy="209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590D95-049B-76A3-C588-4E715615AB53}"/>
              </a:ext>
            </a:extLst>
          </p:cNvPr>
          <p:cNvSpPr txBox="1"/>
          <p:nvPr/>
        </p:nvSpPr>
        <p:spPr>
          <a:xfrm>
            <a:off x="6804712" y="1361913"/>
            <a:ext cx="2442835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Serpas</a:t>
            </a:r>
            <a:r>
              <a:rPr lang="en-US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Dnase1l3 deletion causes aberrations in length and end-motif frequencies in plasma DNA. Proc. Natl. Acad. Sci. USA 2019, 116, 641–649.</a:t>
            </a:r>
          </a:p>
          <a:p>
            <a:r>
              <a:rPr lang="en-US" sz="8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https://doi.org/10.1073/pnas.1815031116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 DSC et al., The Biology of Cell-free DNA Fragmentation and the Roles of DNASE1, DNASE1L3, and DFFB. Am J Hum Genet. 2020 Feb 6;106(2):202-214. </a:t>
            </a:r>
          </a:p>
          <a:p>
            <a:r>
              <a:rPr lang="en-US" sz="800" b="0" i="0" u="sng" dirty="0">
                <a:solidFill>
                  <a:srgbClr val="2054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10.1016/j.ajhg.2020.01.008</a:t>
            </a:r>
            <a:endParaRPr lang="en-US" sz="800" b="0" i="0" dirty="0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srgbClr val="212121"/>
              </a:solidFill>
              <a:latin typeface="BlinkMacSystemFont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Chan RWY et al., Plasma DNA Profile Associated with DNASE1L3 Gene Mutations: Clinical Observations, Relationships to Nuclease Substrate Preference, and In Vivo Correction. </a:t>
            </a:r>
          </a:p>
          <a:p>
            <a:r>
              <a:rPr lang="en-US" sz="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 J Hum Genet. 2020 Nov 5;107(5):882-894. </a:t>
            </a:r>
          </a:p>
          <a:p>
            <a:r>
              <a:rPr lang="en-US" sz="800" b="0" i="0" u="sng" dirty="0">
                <a:solidFill>
                  <a:srgbClr val="2054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10.1016/j.ajhg.2020.09.006</a:t>
            </a:r>
            <a:endParaRPr lang="en-US" sz="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68669E-B032-D3AD-DF12-4497F9F49868}"/>
              </a:ext>
            </a:extLst>
          </p:cNvPr>
          <p:cNvSpPr txBox="1"/>
          <p:nvPr/>
        </p:nvSpPr>
        <p:spPr>
          <a:xfrm>
            <a:off x="2899919" y="4411302"/>
            <a:ext cx="39088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DNASE1L3 Activity occurs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in circulation</a:t>
            </a:r>
          </a:p>
        </p:txBody>
      </p:sp>
    </p:spTree>
    <p:extLst>
      <p:ext uri="{BB962C8B-B14F-4D97-AF65-F5344CB8AC3E}">
        <p14:creationId xmlns:p14="http://schemas.microsoft.com/office/powerpoint/2010/main" val="4158280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C6793B-E9A8-7A22-E549-14A117B48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6" y="150384"/>
            <a:ext cx="7014515" cy="719411"/>
          </a:xfrm>
        </p:spPr>
        <p:txBody>
          <a:bodyPr/>
          <a:lstStyle/>
          <a:p>
            <a:r>
              <a:rPr lang="en-IL" sz="2200" dirty="0"/>
              <a:t>PC1-high long fragments exhibit DNASE1L3 CC end motif signautre; PC2-high fragments do not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09D389-2D45-583C-5C6C-C1AD82F572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9681" y="1399592"/>
            <a:ext cx="3028858" cy="3463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02F3DE-F3C8-CA59-FF10-A2EDFA3E94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0560" y="1422400"/>
            <a:ext cx="181799" cy="17335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937333E-BF89-63C5-D362-133EDDA6E827}"/>
              </a:ext>
            </a:extLst>
          </p:cNvPr>
          <p:cNvGrpSpPr/>
          <p:nvPr/>
        </p:nvGrpSpPr>
        <p:grpSpPr>
          <a:xfrm>
            <a:off x="0" y="1399592"/>
            <a:ext cx="1047297" cy="2024384"/>
            <a:chOff x="440540" y="1352606"/>
            <a:chExt cx="785112" cy="151759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2464EB8-2846-969D-AD37-D5BFDC9DE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540" y="1352606"/>
              <a:ext cx="785112" cy="151759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F3C3E3D-EE4B-2814-5B7B-B12A810810CA}"/>
                </a:ext>
              </a:extLst>
            </p:cNvPr>
            <p:cNvSpPr/>
            <p:nvPr/>
          </p:nvSpPr>
          <p:spPr>
            <a:xfrm>
              <a:off x="489473" y="1516828"/>
              <a:ext cx="500231" cy="968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C355174-7001-56F6-3E51-EA83FE6BA72F}"/>
              </a:ext>
            </a:extLst>
          </p:cNvPr>
          <p:cNvSpPr txBox="1"/>
          <p:nvPr/>
        </p:nvSpPr>
        <p:spPr>
          <a:xfrm>
            <a:off x="1066363" y="1338985"/>
            <a:ext cx="14465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latin typeface="Helvetica" pitchFamily="2" charset="0"/>
              </a:rPr>
              <a:t>Cancer signature PC1</a:t>
            </a:r>
          </a:p>
          <a:p>
            <a:pPr algn="r"/>
            <a:r>
              <a:rPr lang="en-US" sz="1000" dirty="0">
                <a:latin typeface="Helvetica" pitchFamily="2" charset="0"/>
              </a:rPr>
              <a:t>(n=7)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44D6B8-4921-83C1-994D-64E93FD7C5C3}"/>
              </a:ext>
            </a:extLst>
          </p:cNvPr>
          <p:cNvSpPr txBox="1"/>
          <p:nvPr/>
        </p:nvSpPr>
        <p:spPr>
          <a:xfrm>
            <a:off x="997023" y="2344337"/>
            <a:ext cx="14465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latin typeface="Helvetica" pitchFamily="2" charset="0"/>
              </a:rPr>
              <a:t>Cancer other</a:t>
            </a:r>
          </a:p>
          <a:p>
            <a:pPr algn="r"/>
            <a:r>
              <a:rPr lang="en-US" sz="1000" dirty="0">
                <a:latin typeface="Helvetica" pitchFamily="2" charset="0"/>
              </a:rPr>
              <a:t>(n=30)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65768B-8F4E-8ACD-6EA1-B3FE92A34520}"/>
              </a:ext>
            </a:extLst>
          </p:cNvPr>
          <p:cNvSpPr txBox="1"/>
          <p:nvPr/>
        </p:nvSpPr>
        <p:spPr>
          <a:xfrm>
            <a:off x="1148562" y="3367177"/>
            <a:ext cx="13057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latin typeface="Helvetica" pitchFamily="2" charset="0"/>
              </a:rPr>
              <a:t>Healthy typical</a:t>
            </a:r>
          </a:p>
          <a:p>
            <a:pPr algn="r"/>
            <a:r>
              <a:rPr lang="en-US" sz="1000" dirty="0">
                <a:latin typeface="Helvetica" pitchFamily="2" charset="0"/>
              </a:rPr>
              <a:t>(n=18)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C47798-C0B4-A598-AE24-9FFD5FE2C369}"/>
              </a:ext>
            </a:extLst>
          </p:cNvPr>
          <p:cNvSpPr txBox="1"/>
          <p:nvPr/>
        </p:nvSpPr>
        <p:spPr>
          <a:xfrm>
            <a:off x="866209" y="3957163"/>
            <a:ext cx="186198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latin typeface="Helvetica" pitchFamily="2" charset="0"/>
              </a:rPr>
              <a:t>Healthy ultra-long (n=3)</a:t>
            </a:r>
            <a:endParaRPr lang="en-US" sz="1000" b="1" dirty="0"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D1E0A9-6B2A-EE70-0F38-A643FFBBB02F}"/>
              </a:ext>
            </a:extLst>
          </p:cNvPr>
          <p:cNvSpPr txBox="1"/>
          <p:nvPr/>
        </p:nvSpPr>
        <p:spPr>
          <a:xfrm>
            <a:off x="628724" y="4187682"/>
            <a:ext cx="21473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latin typeface="Helvetica" pitchFamily="2" charset="0"/>
              </a:rPr>
              <a:t>Healthy ultra-long unspun (n=3)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F7E7E5F-00E4-AC04-B6D8-178AA42F91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256" y="1383876"/>
            <a:ext cx="492379" cy="32176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4F583-AE0A-0D1C-7DD0-1AF9ED3F980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110" y="766361"/>
            <a:ext cx="1561146" cy="6022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476CF32-D2E8-27B4-2528-D7C47EBE8D5B}"/>
              </a:ext>
            </a:extLst>
          </p:cNvPr>
          <p:cNvSpPr txBox="1"/>
          <p:nvPr/>
        </p:nvSpPr>
        <p:spPr>
          <a:xfrm rot="16200000">
            <a:off x="6086575" y="1034624"/>
            <a:ext cx="261611" cy="371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000" tIns="18000" rIns="18000" bIns="1800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900" u="sng" dirty="0">
                <a:latin typeface="Helvetica" pitchFamily="2" charset="0"/>
              </a:rPr>
              <a:t>PC1</a:t>
            </a:r>
          </a:p>
          <a:p>
            <a:pPr>
              <a:lnSpc>
                <a:spcPct val="125000"/>
              </a:lnSpc>
            </a:pPr>
            <a:r>
              <a:rPr lang="en-US" sz="900" u="sng" dirty="0">
                <a:latin typeface="Helvetica" pitchFamily="2" charset="0"/>
              </a:rPr>
              <a:t>PC2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3DCA83-11C0-A0BF-9D3A-992A1FCE01CB}"/>
              </a:ext>
            </a:extLst>
          </p:cNvPr>
          <p:cNvSpPr txBox="1"/>
          <p:nvPr/>
        </p:nvSpPr>
        <p:spPr>
          <a:xfrm>
            <a:off x="7600008" y="4339525"/>
            <a:ext cx="0" cy="0"/>
          </a:xfrm>
          <a:prstGeom prst="rect">
            <a:avLst/>
          </a:prstGeom>
          <a:noFill/>
        </p:spPr>
        <p:txBody>
          <a:bodyPr wrap="none" lIns="7200" tIns="7200" rIns="7200" bIns="7200" rtlCol="0">
            <a:noAutofit/>
          </a:bodyPr>
          <a:lstStyle/>
          <a:p>
            <a:pPr algn="l"/>
            <a:endParaRPr lang="en-IL" sz="1400" kern="120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DE539B-4C08-0033-0BAD-126E17C89858}"/>
              </a:ext>
            </a:extLst>
          </p:cNvPr>
          <p:cNvSpPr/>
          <p:nvPr/>
        </p:nvSpPr>
        <p:spPr>
          <a:xfrm>
            <a:off x="5945256" y="1029685"/>
            <a:ext cx="492379" cy="3666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DAAB9A6-AB37-B7ED-ECA8-6C5FDDB7308B}"/>
              </a:ext>
            </a:extLst>
          </p:cNvPr>
          <p:cNvGrpSpPr/>
          <p:nvPr/>
        </p:nvGrpSpPr>
        <p:grpSpPr>
          <a:xfrm>
            <a:off x="6031819" y="1873406"/>
            <a:ext cx="2616896" cy="2103786"/>
            <a:chOff x="5353653" y="2140653"/>
            <a:chExt cx="1967195" cy="158147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64B5297-26F3-0E4E-A360-EDFC8EFFB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9338" y="3378138"/>
              <a:ext cx="1491510" cy="30635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21822F7-BD35-09BF-BE40-2C167AE46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8431" y="2199470"/>
              <a:ext cx="1727200" cy="114935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B2ACD02-43EA-14B4-FD84-FAE32464868B}"/>
                </a:ext>
              </a:extLst>
            </p:cNvPr>
            <p:cNvSpPr txBox="1"/>
            <p:nvPr/>
          </p:nvSpPr>
          <p:spPr>
            <a:xfrm rot="16200000">
              <a:off x="4843272" y="2651034"/>
              <a:ext cx="126698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latin typeface="Helvetica" pitchFamily="2" charset="0"/>
                </a:rPr>
                <a:t>CC end motif frac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C33DF24-4E95-F19F-FB18-CE087E075C28}"/>
                </a:ext>
              </a:extLst>
            </p:cNvPr>
            <p:cNvSpPr txBox="1"/>
            <p:nvPr/>
          </p:nvSpPr>
          <p:spPr>
            <a:xfrm>
              <a:off x="5912116" y="3607084"/>
              <a:ext cx="1383515" cy="1150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200" tIns="7200" rIns="7200" bIns="7200">
              <a:spAutoFit/>
            </a:bodyPr>
            <a:lstStyle/>
            <a:p>
              <a:pPr algn="ctr"/>
              <a:r>
                <a:rPr lang="en-US" sz="900" b="1" dirty="0">
                  <a:latin typeface="Helvetica" pitchFamily="2" charset="0"/>
                </a:rPr>
                <a:t>Frag length (log scale)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615B469-82B2-5D15-C0DC-9C6ADB0380CA}"/>
              </a:ext>
            </a:extLst>
          </p:cNvPr>
          <p:cNvCxnSpPr>
            <a:cxnSpLocks/>
          </p:cNvCxnSpPr>
          <p:nvPr/>
        </p:nvCxnSpPr>
        <p:spPr>
          <a:xfrm>
            <a:off x="5937507" y="1399153"/>
            <a:ext cx="0" cy="325406"/>
          </a:xfrm>
          <a:prstGeom prst="line">
            <a:avLst/>
          </a:prstGeom>
          <a:ln w="76200">
            <a:solidFill>
              <a:srgbClr val="C235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6A16616-6D50-1994-3B5C-AB6DE30453CE}"/>
              </a:ext>
            </a:extLst>
          </p:cNvPr>
          <p:cNvCxnSpPr>
            <a:cxnSpLocks/>
          </p:cNvCxnSpPr>
          <p:nvPr/>
        </p:nvCxnSpPr>
        <p:spPr>
          <a:xfrm>
            <a:off x="5937507" y="4027737"/>
            <a:ext cx="0" cy="162703"/>
          </a:xfrm>
          <a:prstGeom prst="line">
            <a:avLst/>
          </a:prstGeom>
          <a:ln w="76200">
            <a:solidFill>
              <a:srgbClr val="62A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872F425-CE95-12E9-37EB-4A96E4B3105A}"/>
              </a:ext>
            </a:extLst>
          </p:cNvPr>
          <p:cNvCxnSpPr>
            <a:cxnSpLocks/>
          </p:cNvCxnSpPr>
          <p:nvPr/>
        </p:nvCxnSpPr>
        <p:spPr>
          <a:xfrm>
            <a:off x="5937507" y="4203384"/>
            <a:ext cx="0" cy="162703"/>
          </a:xfrm>
          <a:prstGeom prst="line">
            <a:avLst/>
          </a:prstGeom>
          <a:ln w="76200">
            <a:solidFill>
              <a:srgbClr val="2F4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F641839-EC45-7568-2C90-2BC088ECEEDE}"/>
              </a:ext>
            </a:extLst>
          </p:cNvPr>
          <p:cNvSpPr txBox="1"/>
          <p:nvPr/>
        </p:nvSpPr>
        <p:spPr>
          <a:xfrm>
            <a:off x="5937505" y="1417133"/>
            <a:ext cx="20682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C23530"/>
                </a:solidFill>
                <a:latin typeface="Helvetica" pitchFamily="2" charset="0"/>
              </a:rPr>
              <a:t>Cancer PC1-high samples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CA6996-620F-D4AB-5341-67DEE0A57389}"/>
              </a:ext>
            </a:extLst>
          </p:cNvPr>
          <p:cNvSpPr txBox="1"/>
          <p:nvPr/>
        </p:nvSpPr>
        <p:spPr>
          <a:xfrm>
            <a:off x="5967960" y="3978314"/>
            <a:ext cx="25696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60A0A8"/>
                </a:solidFill>
                <a:latin typeface="Helvetica" pitchFamily="2" charset="0"/>
              </a:rPr>
              <a:t>Healthy ultra-long PC2-high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9EC401-7C6C-9D63-4BBA-BE60E8A7DA7A}"/>
              </a:ext>
            </a:extLst>
          </p:cNvPr>
          <p:cNvSpPr txBox="1"/>
          <p:nvPr/>
        </p:nvSpPr>
        <p:spPr>
          <a:xfrm>
            <a:off x="5974619" y="4165276"/>
            <a:ext cx="267409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2F4454"/>
                </a:solidFill>
                <a:latin typeface="Helvetica" pitchFamily="2" charset="0"/>
              </a:rPr>
              <a:t>Healthy ultra-long (unspun) PC2-high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9F3ABA-E546-B194-D1B1-25B3573CC61A}"/>
              </a:ext>
            </a:extLst>
          </p:cNvPr>
          <p:cNvSpPr txBox="1"/>
          <p:nvPr/>
        </p:nvSpPr>
        <p:spPr>
          <a:xfrm rot="16200000">
            <a:off x="5426367" y="2619095"/>
            <a:ext cx="1515769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latin typeface="Helvetica" pitchFamily="2" charset="0"/>
              </a:rPr>
              <a:t>CC end motif fraction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1E81F51-362D-1C89-920F-5A4B09AD3FBF}"/>
              </a:ext>
            </a:extLst>
          </p:cNvPr>
          <p:cNvGrpSpPr/>
          <p:nvPr/>
        </p:nvGrpSpPr>
        <p:grpSpPr>
          <a:xfrm>
            <a:off x="88501" y="4106257"/>
            <a:ext cx="765277" cy="735511"/>
            <a:chOff x="4267739" y="319680"/>
            <a:chExt cx="765277" cy="735511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8509753-D41D-E845-7011-0EF8D873E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0856" y="570567"/>
              <a:ext cx="415392" cy="484624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89D9BE8-5FE7-2484-4E3E-B8643ED26C05}"/>
                </a:ext>
              </a:extLst>
            </p:cNvPr>
            <p:cNvSpPr txBox="1"/>
            <p:nvPr/>
          </p:nvSpPr>
          <p:spPr>
            <a:xfrm>
              <a:off x="4267739" y="319680"/>
              <a:ext cx="76527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latin typeface="Helvetica" pitchFamily="2" charset="0"/>
                </a:rPr>
                <a:t>Counts</a:t>
              </a:r>
            </a:p>
            <a:p>
              <a:pPr algn="ctr"/>
              <a:r>
                <a:rPr lang="en-US" sz="800" dirty="0">
                  <a:latin typeface="Helvetica" pitchFamily="2" charset="0"/>
                </a:rPr>
                <a:t>(normalized)</a:t>
              </a: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B37EBA20-CFC9-0233-29AD-EB760542585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90" y="3479216"/>
            <a:ext cx="538827" cy="669893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CB99D64-7E95-8931-3C5E-9F779081E1C1}"/>
              </a:ext>
            </a:extLst>
          </p:cNvPr>
          <p:cNvCxnSpPr>
            <a:cxnSpLocks/>
            <a:stCxn id="33" idx="1"/>
          </p:cNvCxnSpPr>
          <p:nvPr/>
        </p:nvCxnSpPr>
        <p:spPr>
          <a:xfrm>
            <a:off x="5937505" y="1547938"/>
            <a:ext cx="1971308" cy="863766"/>
          </a:xfrm>
          <a:prstGeom prst="straightConnector1">
            <a:avLst/>
          </a:prstGeom>
          <a:ln>
            <a:solidFill>
              <a:srgbClr val="C235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52D7093-7ED5-F13E-7A97-C255E660C022}"/>
              </a:ext>
            </a:extLst>
          </p:cNvPr>
          <p:cNvCxnSpPr>
            <a:cxnSpLocks/>
          </p:cNvCxnSpPr>
          <p:nvPr/>
        </p:nvCxnSpPr>
        <p:spPr>
          <a:xfrm flipV="1">
            <a:off x="5940749" y="3088248"/>
            <a:ext cx="1606183" cy="1015458"/>
          </a:xfrm>
          <a:prstGeom prst="straightConnector1">
            <a:avLst/>
          </a:prstGeom>
          <a:ln>
            <a:solidFill>
              <a:srgbClr val="63A2A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EB57DF7-D09F-EBB8-4A16-76D197A54CDD}"/>
              </a:ext>
            </a:extLst>
          </p:cNvPr>
          <p:cNvCxnSpPr>
            <a:cxnSpLocks/>
          </p:cNvCxnSpPr>
          <p:nvPr/>
        </p:nvCxnSpPr>
        <p:spPr>
          <a:xfrm flipV="1">
            <a:off x="5947408" y="3228577"/>
            <a:ext cx="1709253" cy="10579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7F2A83E-FCAD-2040-2943-5D755078991B}"/>
              </a:ext>
            </a:extLst>
          </p:cNvPr>
          <p:cNvSpPr txBox="1"/>
          <p:nvPr/>
        </p:nvSpPr>
        <p:spPr>
          <a:xfrm>
            <a:off x="8648714" y="2999286"/>
            <a:ext cx="848285" cy="291540"/>
          </a:xfrm>
          <a:prstGeom prst="rect">
            <a:avLst/>
          </a:prstGeom>
          <a:solidFill>
            <a:schemeClr val="bg1"/>
          </a:solidFill>
        </p:spPr>
        <p:txBody>
          <a:bodyPr wrap="square" lIns="7200" tIns="7200" rIns="7200" bIns="7200">
            <a:spAutoFit/>
          </a:bodyPr>
          <a:lstStyle/>
          <a:p>
            <a:r>
              <a:rPr lang="en-US" sz="900" dirty="0">
                <a:latin typeface="Helvetica" pitchFamily="2" charset="0"/>
              </a:rPr>
              <a:t>genomic</a:t>
            </a:r>
          </a:p>
          <a:p>
            <a:r>
              <a:rPr lang="en-US" sz="900" dirty="0" err="1">
                <a:latin typeface="Helvetica" pitchFamily="2" charset="0"/>
              </a:rPr>
              <a:t>bg</a:t>
            </a:r>
            <a:endParaRPr lang="en-US" sz="9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610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332B2E-B435-2B5E-8062-5FE098A89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" y="150384"/>
            <a:ext cx="7474016" cy="373491"/>
          </a:xfrm>
        </p:spPr>
        <p:txBody>
          <a:bodyPr/>
          <a:lstStyle/>
          <a:p>
            <a:r>
              <a:rPr lang="en-IL" sz="2200" dirty="0"/>
              <a:t>Methylation Cell of Origin (COO) of long fragments</a:t>
            </a:r>
          </a:p>
        </p:txBody>
      </p:sp>
      <p:pic>
        <p:nvPicPr>
          <p:cNvPr id="4" name="Google Shape;698;p51">
            <a:extLst>
              <a:ext uri="{FF2B5EF4-FFF2-40B4-BE49-F238E27FC236}">
                <a16:creationId xmlns:a16="http://schemas.microsoft.com/office/drawing/2014/main" id="{AA8F0DB7-A49D-5E65-01D6-0AD6ACA9ABAC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836" y="588604"/>
            <a:ext cx="7079018" cy="30525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0;p51">
            <a:extLst>
              <a:ext uri="{FF2B5EF4-FFF2-40B4-BE49-F238E27FC236}">
                <a16:creationId xmlns:a16="http://schemas.microsoft.com/office/drawing/2014/main" id="{E1411AA6-6E53-8E33-E273-D70241C3190A}"/>
              </a:ext>
            </a:extLst>
          </p:cNvPr>
          <p:cNvSpPr txBox="1"/>
          <p:nvPr/>
        </p:nvSpPr>
        <p:spPr>
          <a:xfrm>
            <a:off x="179386" y="3840348"/>
            <a:ext cx="2525713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Loyfer</a:t>
            </a:r>
            <a:r>
              <a:rPr lang="en-US" sz="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N., </a:t>
            </a:r>
            <a:r>
              <a:rPr lang="en-US" sz="800" b="0" i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 DNA methylation atlas of normal human cell types. </a:t>
            </a:r>
            <a:r>
              <a:rPr lang="en-US" sz="800" b="0" i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en-US" sz="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800" b="1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613</a:t>
            </a:r>
            <a:r>
              <a:rPr lang="en-US" sz="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355–364 (2023). </a:t>
            </a:r>
            <a:r>
              <a:rPr lang="en-US" sz="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https://doi.org/10.1038/s41586-022-05580-6</a:t>
            </a:r>
            <a:endParaRPr sz="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9D7DE1-4DD9-C03B-152B-19FCA138E60F}"/>
              </a:ext>
            </a:extLst>
          </p:cNvPr>
          <p:cNvCxnSpPr/>
          <p:nvPr/>
        </p:nvCxnSpPr>
        <p:spPr>
          <a:xfrm>
            <a:off x="5441795" y="3575823"/>
            <a:ext cx="126381" cy="304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378B38C-EB31-7299-81ED-3428CFBCD8BA}"/>
              </a:ext>
            </a:extLst>
          </p:cNvPr>
          <p:cNvSpPr txBox="1"/>
          <p:nvPr/>
        </p:nvSpPr>
        <p:spPr>
          <a:xfrm>
            <a:off x="3780783" y="3840347"/>
            <a:ext cx="4889435" cy="8364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fontAlgn="base"/>
            <a:r>
              <a:rPr lang="en-US" sz="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Multi-cell type deconvolution using a probabilistic model for single-molecule DNA methylation haplotypes.  </a:t>
            </a:r>
            <a:r>
              <a:rPr lang="en-US" sz="8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Unterman</a:t>
            </a:r>
            <a:r>
              <a:rPr lang="en-US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I., et al </a:t>
            </a:r>
            <a:r>
              <a:rPr lang="en-US" sz="8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bioRxiv</a:t>
            </a:r>
            <a:r>
              <a:rPr lang="en-US" sz="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2023.08.20.554012</a:t>
            </a:r>
          </a:p>
          <a:p>
            <a:pPr fontAlgn="base"/>
            <a:r>
              <a:rPr lang="en-US" sz="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https://doi.org/10.1101/2023.08.20.554012</a:t>
            </a:r>
            <a:endParaRPr lang="en-US" sz="800" b="0" i="0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63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64CCD4-D2A5-00DD-AAFC-99B6FC5A80D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7859" y="933075"/>
            <a:ext cx="5269424" cy="375644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IL" b="0" dirty="0"/>
              <a:t>Example: PC1-high lung cancer (CB-58)</a:t>
            </a:r>
          </a:p>
          <a:p>
            <a:pPr marL="285750" indent="-285750">
              <a:buFontTx/>
              <a:buChar char="-"/>
            </a:pPr>
            <a:endParaRPr lang="en-IL" b="0" dirty="0"/>
          </a:p>
          <a:p>
            <a:pPr marL="285750" indent="-285750">
              <a:buFontTx/>
              <a:buChar char="-"/>
            </a:pPr>
            <a:r>
              <a:rPr lang="en-IL" b="0" dirty="0"/>
              <a:t>PC1-associated long fragments:</a:t>
            </a:r>
          </a:p>
          <a:p>
            <a:pPr marL="462150" lvl="1" indent="-285750">
              <a:buFontTx/>
              <a:buChar char="-"/>
            </a:pPr>
            <a:r>
              <a:rPr lang="en-US" sz="1800" dirty="0"/>
              <a:t>Majority contribution is immune origin</a:t>
            </a:r>
          </a:p>
          <a:p>
            <a:pPr marL="462150" lvl="1" indent="-285750">
              <a:buFontTx/>
              <a:buChar char="-"/>
            </a:pPr>
            <a:r>
              <a:rPr lang="en-US" sz="1800" b="1" dirty="0"/>
              <a:t>Decrease</a:t>
            </a:r>
            <a:r>
              <a:rPr lang="en-US" sz="1800" b="0" dirty="0"/>
              <a:t> in cancer cell of origin (Epithelial)</a:t>
            </a:r>
          </a:p>
          <a:p>
            <a:pPr marL="462150" lvl="1" indent="-285750">
              <a:buFontTx/>
              <a:buChar char="-"/>
            </a:pPr>
            <a:r>
              <a:rPr lang="en-US" sz="1800" b="0" dirty="0"/>
              <a:t>Possible </a:t>
            </a:r>
            <a:r>
              <a:rPr lang="en-US" sz="1800" b="1" dirty="0"/>
              <a:t>increase</a:t>
            </a:r>
            <a:r>
              <a:rPr lang="en-US" sz="1800" b="0" dirty="0"/>
              <a:t> in T-cell fraction</a:t>
            </a:r>
          </a:p>
          <a:p>
            <a:pPr marL="285750" indent="-285750">
              <a:buFontTx/>
              <a:buChar char="-"/>
            </a:pPr>
            <a:endParaRPr lang="en-US" b="0" dirty="0"/>
          </a:p>
          <a:p>
            <a:pPr marL="285750" indent="-285750">
              <a:buFontTx/>
              <a:buChar char="-"/>
            </a:pPr>
            <a:r>
              <a:rPr lang="en-US" i="1" dirty="0"/>
              <a:t>Preliminary</a:t>
            </a:r>
            <a:r>
              <a:rPr lang="en-US" b="0" dirty="0"/>
              <a:t>: requires additional samples and deeper sequencing</a:t>
            </a:r>
            <a:endParaRPr lang="en-IL" b="0" dirty="0"/>
          </a:p>
          <a:p>
            <a:pPr marL="285750" indent="-285750">
              <a:buFontTx/>
              <a:buChar char="-"/>
            </a:pPr>
            <a:endParaRPr lang="en-IL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54338B-5972-BAF9-E856-64835DEEDD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2313" y="869795"/>
            <a:ext cx="1048128" cy="2687019"/>
          </a:xfrm>
          <a:prstGeom prst="rect">
            <a:avLst/>
          </a:prstGeom>
        </p:spPr>
      </p:pic>
      <p:sp>
        <p:nvSpPr>
          <p:cNvPr id="7" name="Google Shape;700;p51">
            <a:extLst>
              <a:ext uri="{FF2B5EF4-FFF2-40B4-BE49-F238E27FC236}">
                <a16:creationId xmlns:a16="http://schemas.microsoft.com/office/drawing/2014/main" id="{D0C64930-B9F5-CBDB-F967-6938AFFE2127}"/>
              </a:ext>
            </a:extLst>
          </p:cNvPr>
          <p:cNvSpPr txBox="1"/>
          <p:nvPr/>
        </p:nvSpPr>
        <p:spPr>
          <a:xfrm rot="16200000">
            <a:off x="6106690" y="3879869"/>
            <a:ext cx="1246248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2"/>
                </a:solidFill>
                <a:latin typeface="Arial" panose="020B0604020202020204" pitchFamily="34" charset="0"/>
              </a:rPr>
              <a:t>Typical frags</a:t>
            </a:r>
            <a:br>
              <a:rPr lang="en" dirty="0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en" dirty="0">
                <a:solidFill>
                  <a:schemeClr val="accent2"/>
                </a:solidFill>
                <a:latin typeface="Arial" panose="020B0604020202020204" pitchFamily="34" charset="0"/>
              </a:rPr>
              <a:t> (100-400bp)</a:t>
            </a:r>
            <a:endParaRPr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8" name="Google Shape;700;p51">
            <a:extLst>
              <a:ext uri="{FF2B5EF4-FFF2-40B4-BE49-F238E27FC236}">
                <a16:creationId xmlns:a16="http://schemas.microsoft.com/office/drawing/2014/main" id="{ABB0197D-42BC-83CA-754D-FE447CE0F6A2}"/>
              </a:ext>
            </a:extLst>
          </p:cNvPr>
          <p:cNvSpPr txBox="1"/>
          <p:nvPr/>
        </p:nvSpPr>
        <p:spPr>
          <a:xfrm rot="16200000">
            <a:off x="6516384" y="3974896"/>
            <a:ext cx="1436302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2"/>
                </a:solidFill>
                <a:latin typeface="Arial" panose="020B0604020202020204" pitchFamily="34" charset="0"/>
              </a:rPr>
              <a:t>PC1 long frags</a:t>
            </a:r>
            <a:br>
              <a:rPr lang="en" dirty="0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en" dirty="0">
                <a:solidFill>
                  <a:schemeClr val="accent2"/>
                </a:solidFill>
                <a:latin typeface="Arial" panose="020B0604020202020204" pitchFamily="34" charset="0"/>
              </a:rPr>
              <a:t> (900-4,300bp)</a:t>
            </a:r>
            <a:endParaRPr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9" name="Google Shape;700;p51">
            <a:extLst>
              <a:ext uri="{FF2B5EF4-FFF2-40B4-BE49-F238E27FC236}">
                <a16:creationId xmlns:a16="http://schemas.microsoft.com/office/drawing/2014/main" id="{D120E48E-C918-4A49-5FE6-1D9D91EE3937}"/>
              </a:ext>
            </a:extLst>
          </p:cNvPr>
          <p:cNvSpPr txBox="1"/>
          <p:nvPr/>
        </p:nvSpPr>
        <p:spPr>
          <a:xfrm>
            <a:off x="5996025" y="572437"/>
            <a:ext cx="1820561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</a:rPr>
              <a:t>Lung cancer CB-58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10" name="Google Shape;700;p51">
            <a:extLst>
              <a:ext uri="{FF2B5EF4-FFF2-40B4-BE49-F238E27FC236}">
                <a16:creationId xmlns:a16="http://schemas.microsoft.com/office/drawing/2014/main" id="{50420F98-5D1D-55FA-22C7-EAD96C34D9AE}"/>
              </a:ext>
            </a:extLst>
          </p:cNvPr>
          <p:cNvSpPr txBox="1"/>
          <p:nvPr/>
        </p:nvSpPr>
        <p:spPr>
          <a:xfrm>
            <a:off x="7400441" y="1290586"/>
            <a:ext cx="1320776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</a:rPr>
              <a:t>Epithelial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11" name="Google Shape;700;p51">
            <a:extLst>
              <a:ext uri="{FF2B5EF4-FFF2-40B4-BE49-F238E27FC236}">
                <a16:creationId xmlns:a16="http://schemas.microsoft.com/office/drawing/2014/main" id="{8E19743A-21C9-B48A-210B-5DDE924B9F56}"/>
              </a:ext>
            </a:extLst>
          </p:cNvPr>
          <p:cNvSpPr txBox="1"/>
          <p:nvPr/>
        </p:nvSpPr>
        <p:spPr>
          <a:xfrm>
            <a:off x="7400441" y="1704879"/>
            <a:ext cx="1232115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Arial" panose="020B0604020202020204" pitchFamily="34" charset="0"/>
              </a:rPr>
              <a:t>Monocytes+Macrophages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12" name="Google Shape;700;p51">
            <a:extLst>
              <a:ext uri="{FF2B5EF4-FFF2-40B4-BE49-F238E27FC236}">
                <a16:creationId xmlns:a16="http://schemas.microsoft.com/office/drawing/2014/main" id="{3E4FE0FE-32C6-4C65-081B-7DFE5E2D4F31}"/>
              </a:ext>
            </a:extLst>
          </p:cNvPr>
          <p:cNvSpPr txBox="1"/>
          <p:nvPr/>
        </p:nvSpPr>
        <p:spPr>
          <a:xfrm>
            <a:off x="7400440" y="2418914"/>
            <a:ext cx="1232115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</a:rPr>
              <a:t>T-cells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13" name="Google Shape;700;p51">
            <a:extLst>
              <a:ext uri="{FF2B5EF4-FFF2-40B4-BE49-F238E27FC236}">
                <a16:creationId xmlns:a16="http://schemas.microsoft.com/office/drawing/2014/main" id="{EF6EBA05-9EFD-B2E1-EF1F-BF3F4158D43B}"/>
              </a:ext>
            </a:extLst>
          </p:cNvPr>
          <p:cNvSpPr txBox="1"/>
          <p:nvPr/>
        </p:nvSpPr>
        <p:spPr>
          <a:xfrm>
            <a:off x="5446280" y="3072050"/>
            <a:ext cx="1232115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</a:rPr>
              <a:t>NK-cells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14" name="Google Shape;700;p51">
            <a:extLst>
              <a:ext uri="{FF2B5EF4-FFF2-40B4-BE49-F238E27FC236}">
                <a16:creationId xmlns:a16="http://schemas.microsoft.com/office/drawing/2014/main" id="{01DD679A-5CC6-D27E-220F-C74B8EAEA65A}"/>
              </a:ext>
            </a:extLst>
          </p:cNvPr>
          <p:cNvSpPr txBox="1"/>
          <p:nvPr/>
        </p:nvSpPr>
        <p:spPr>
          <a:xfrm rot="16200000">
            <a:off x="5192267" y="1818407"/>
            <a:ext cx="1812942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</a:rPr>
              <a:t>Percent cell of origin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15" name="Google Shape;700;p51">
            <a:extLst>
              <a:ext uri="{FF2B5EF4-FFF2-40B4-BE49-F238E27FC236}">
                <a16:creationId xmlns:a16="http://schemas.microsoft.com/office/drawing/2014/main" id="{CAE67F3E-4430-7408-EF28-E81438172668}"/>
              </a:ext>
            </a:extLst>
          </p:cNvPr>
          <p:cNvSpPr txBox="1"/>
          <p:nvPr/>
        </p:nvSpPr>
        <p:spPr>
          <a:xfrm>
            <a:off x="7400439" y="2921071"/>
            <a:ext cx="1232115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</a:rPr>
              <a:t>Granulocytes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16" name="Google Shape;700;p51">
            <a:extLst>
              <a:ext uri="{FF2B5EF4-FFF2-40B4-BE49-F238E27FC236}">
                <a16:creationId xmlns:a16="http://schemas.microsoft.com/office/drawing/2014/main" id="{8861C4C8-93C9-0EB5-C8C0-902988108B69}"/>
              </a:ext>
            </a:extLst>
          </p:cNvPr>
          <p:cNvSpPr txBox="1"/>
          <p:nvPr/>
        </p:nvSpPr>
        <p:spPr>
          <a:xfrm>
            <a:off x="7400438" y="3186337"/>
            <a:ext cx="1526586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Arial" panose="020B0604020202020204" pitchFamily="34" charset="0"/>
              </a:rPr>
              <a:t>Eryth</a:t>
            </a:r>
            <a:r>
              <a:rPr lang="en" dirty="0">
                <a:latin typeface="Arial" panose="020B0604020202020204" pitchFamily="34" charset="0"/>
              </a:rPr>
              <a:t> progenitors</a:t>
            </a:r>
            <a:endParaRPr dirty="0">
              <a:latin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E92B18-4784-D8CB-28D3-8B51CB4CF635}"/>
              </a:ext>
            </a:extLst>
          </p:cNvPr>
          <p:cNvCxnSpPr>
            <a:cxnSpLocks/>
          </p:cNvCxnSpPr>
          <p:nvPr/>
        </p:nvCxnSpPr>
        <p:spPr>
          <a:xfrm flipV="1">
            <a:off x="7230204" y="1486779"/>
            <a:ext cx="216731" cy="31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BC3F95A-BDDF-D580-865A-87AD66565CF1}"/>
              </a:ext>
            </a:extLst>
          </p:cNvPr>
          <p:cNvCxnSpPr>
            <a:cxnSpLocks/>
          </p:cNvCxnSpPr>
          <p:nvPr/>
        </p:nvCxnSpPr>
        <p:spPr>
          <a:xfrm flipV="1">
            <a:off x="7235372" y="1925895"/>
            <a:ext cx="216731" cy="31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8F61658-CB48-4B6F-5EEC-D0F027CA348F}"/>
              </a:ext>
            </a:extLst>
          </p:cNvPr>
          <p:cNvCxnSpPr>
            <a:cxnSpLocks/>
          </p:cNvCxnSpPr>
          <p:nvPr/>
        </p:nvCxnSpPr>
        <p:spPr>
          <a:xfrm flipV="1">
            <a:off x="7243120" y="2623320"/>
            <a:ext cx="216731" cy="31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B60DE2E-E747-1ECF-B04A-97AB1EE9A7D3}"/>
              </a:ext>
            </a:extLst>
          </p:cNvPr>
          <p:cNvCxnSpPr>
            <a:cxnSpLocks/>
          </p:cNvCxnSpPr>
          <p:nvPr/>
        </p:nvCxnSpPr>
        <p:spPr>
          <a:xfrm>
            <a:off x="7243120" y="3115558"/>
            <a:ext cx="195158" cy="1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F9CB22F-6C7F-6173-8F15-F98DC48C5411}"/>
              </a:ext>
            </a:extLst>
          </p:cNvPr>
          <p:cNvCxnSpPr>
            <a:cxnSpLocks/>
          </p:cNvCxnSpPr>
          <p:nvPr/>
        </p:nvCxnSpPr>
        <p:spPr>
          <a:xfrm flipV="1">
            <a:off x="7297697" y="3382530"/>
            <a:ext cx="141486" cy="12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72D9AD-18D2-AD33-8E5F-9CA59938AF62}"/>
              </a:ext>
            </a:extLst>
          </p:cNvPr>
          <p:cNvCxnSpPr>
            <a:cxnSpLocks/>
          </p:cNvCxnSpPr>
          <p:nvPr/>
        </p:nvCxnSpPr>
        <p:spPr>
          <a:xfrm flipV="1">
            <a:off x="6168325" y="2656117"/>
            <a:ext cx="542751" cy="5302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2">
            <a:extLst>
              <a:ext uri="{FF2B5EF4-FFF2-40B4-BE49-F238E27FC236}">
                <a16:creationId xmlns:a16="http://schemas.microsoft.com/office/drawing/2014/main" id="{E6024036-5E0B-D2E1-66D9-84D2E10F6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" y="150385"/>
            <a:ext cx="7474016" cy="435360"/>
          </a:xfrm>
        </p:spPr>
        <p:txBody>
          <a:bodyPr/>
          <a:lstStyle/>
          <a:p>
            <a:r>
              <a:rPr lang="en-IL" sz="2200" dirty="0"/>
              <a:t>Methylation Cell of Origin (COO) of long fragments</a:t>
            </a:r>
          </a:p>
        </p:txBody>
      </p:sp>
    </p:spTree>
    <p:extLst>
      <p:ext uri="{BB962C8B-B14F-4D97-AF65-F5344CB8AC3E}">
        <p14:creationId xmlns:p14="http://schemas.microsoft.com/office/powerpoint/2010/main" val="1810874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C6793B-E9A8-7A22-E549-14A117B48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6" y="150385"/>
            <a:ext cx="7014515" cy="480584"/>
          </a:xfrm>
        </p:spPr>
        <p:txBody>
          <a:bodyPr/>
          <a:lstStyle/>
          <a:p>
            <a:r>
              <a:rPr lang="en-IL" sz="2400" dirty="0"/>
              <a:t>PC3 is defined by shortened cfDNA in cancer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09D389-2D45-583C-5C6C-C1AD82F572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571" y="1399592"/>
            <a:ext cx="3028858" cy="3463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02F3DE-F3C8-CA59-FF10-A2EDFA3E94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8450" y="1422400"/>
            <a:ext cx="181799" cy="17335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937333E-BF89-63C5-D362-133EDDA6E827}"/>
              </a:ext>
            </a:extLst>
          </p:cNvPr>
          <p:cNvGrpSpPr/>
          <p:nvPr/>
        </p:nvGrpSpPr>
        <p:grpSpPr>
          <a:xfrm>
            <a:off x="0" y="1399592"/>
            <a:ext cx="1047297" cy="2024384"/>
            <a:chOff x="440540" y="1352606"/>
            <a:chExt cx="785112" cy="151759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2464EB8-2846-969D-AD37-D5BFDC9DE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540" y="1352606"/>
              <a:ext cx="785112" cy="151759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F3C3E3D-EE4B-2814-5B7B-B12A810810CA}"/>
                </a:ext>
              </a:extLst>
            </p:cNvPr>
            <p:cNvSpPr/>
            <p:nvPr/>
          </p:nvSpPr>
          <p:spPr>
            <a:xfrm>
              <a:off x="489473" y="1516828"/>
              <a:ext cx="500231" cy="968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C355174-7001-56F6-3E51-EA83FE6BA72F}"/>
              </a:ext>
            </a:extLst>
          </p:cNvPr>
          <p:cNvSpPr txBox="1"/>
          <p:nvPr/>
        </p:nvSpPr>
        <p:spPr>
          <a:xfrm>
            <a:off x="1279444" y="1356471"/>
            <a:ext cx="14465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Cancer signature PC1</a:t>
            </a:r>
          </a:p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(n=7)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44D6B8-4921-83C1-994D-64E93FD7C5C3}"/>
              </a:ext>
            </a:extLst>
          </p:cNvPr>
          <p:cNvSpPr txBox="1"/>
          <p:nvPr/>
        </p:nvSpPr>
        <p:spPr>
          <a:xfrm>
            <a:off x="1250596" y="2360977"/>
            <a:ext cx="14465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Cancer other</a:t>
            </a:r>
          </a:p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(n=30)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65768B-8F4E-8ACD-6EA1-B3FE92A34520}"/>
              </a:ext>
            </a:extLst>
          </p:cNvPr>
          <p:cNvSpPr txBox="1"/>
          <p:nvPr/>
        </p:nvSpPr>
        <p:spPr>
          <a:xfrm>
            <a:off x="1473374" y="3387082"/>
            <a:ext cx="12559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Healthy typical</a:t>
            </a:r>
          </a:p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(n=18)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C47798-C0B4-A598-AE24-9FFD5FE2C369}"/>
              </a:ext>
            </a:extLst>
          </p:cNvPr>
          <p:cNvSpPr txBox="1"/>
          <p:nvPr/>
        </p:nvSpPr>
        <p:spPr>
          <a:xfrm>
            <a:off x="1099055" y="3983146"/>
            <a:ext cx="186198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Healthy ultra-long (n=3)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D1E0A9-6B2A-EE70-0F38-A643FFBBB02F}"/>
              </a:ext>
            </a:extLst>
          </p:cNvPr>
          <p:cNvSpPr txBox="1"/>
          <p:nvPr/>
        </p:nvSpPr>
        <p:spPr>
          <a:xfrm>
            <a:off x="834531" y="4192600"/>
            <a:ext cx="21473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Healthy ultra-long unspun (n=3)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1E81F51-362D-1C89-920F-5A4B09AD3FBF}"/>
              </a:ext>
            </a:extLst>
          </p:cNvPr>
          <p:cNvGrpSpPr/>
          <p:nvPr/>
        </p:nvGrpSpPr>
        <p:grpSpPr>
          <a:xfrm>
            <a:off x="88501" y="4106257"/>
            <a:ext cx="765277" cy="735511"/>
            <a:chOff x="4267739" y="319680"/>
            <a:chExt cx="765277" cy="735511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8509753-D41D-E845-7011-0EF8D873E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0856" y="570567"/>
              <a:ext cx="415392" cy="484624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89D9BE8-5FE7-2484-4E3E-B8643ED26C05}"/>
                </a:ext>
              </a:extLst>
            </p:cNvPr>
            <p:cNvSpPr txBox="1"/>
            <p:nvPr/>
          </p:nvSpPr>
          <p:spPr>
            <a:xfrm>
              <a:off x="4267739" y="319680"/>
              <a:ext cx="76527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Counts</a:t>
              </a:r>
            </a:p>
            <a:p>
              <a:pPr algn="ctr"/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(normalized)</a:t>
              </a: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B37EBA20-CFC9-0233-29AD-EB760542585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90" y="3479216"/>
            <a:ext cx="538827" cy="6698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CBEAF0-40C4-4C58-D0AE-7BBFDAE018DF}"/>
              </a:ext>
            </a:extLst>
          </p:cNvPr>
          <p:cNvSpPr/>
          <p:nvPr/>
        </p:nvSpPr>
        <p:spPr>
          <a:xfrm>
            <a:off x="1797485" y="1747806"/>
            <a:ext cx="5285903" cy="1426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C43783-00B0-97C4-0091-3CB1D10B8523}"/>
              </a:ext>
            </a:extLst>
          </p:cNvPr>
          <p:cNvSpPr txBox="1"/>
          <p:nvPr/>
        </p:nvSpPr>
        <p:spPr>
          <a:xfrm>
            <a:off x="7193901" y="2007034"/>
            <a:ext cx="12559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Ordered and grouped by Principal Component 3</a:t>
            </a:r>
          </a:p>
        </p:txBody>
      </p:sp>
    </p:spTree>
    <p:extLst>
      <p:ext uri="{BB962C8B-B14F-4D97-AF65-F5344CB8AC3E}">
        <p14:creationId xmlns:p14="http://schemas.microsoft.com/office/powerpoint/2010/main" val="2030211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C6793B-E9A8-7A22-E549-14A117B48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6" y="150384"/>
            <a:ext cx="7014515" cy="719411"/>
          </a:xfrm>
        </p:spPr>
        <p:txBody>
          <a:bodyPr/>
          <a:lstStyle/>
          <a:p>
            <a:r>
              <a:rPr lang="en-IL" sz="2400" dirty="0"/>
              <a:t>PC3 is defined by shortened cfDNA in cancer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09D389-2D45-583C-5C6C-C1AD82F572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571" y="1399592"/>
            <a:ext cx="3028858" cy="3463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02F3DE-F3C8-CA59-FF10-A2EDFA3E94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8450" y="1422400"/>
            <a:ext cx="181799" cy="17335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937333E-BF89-63C5-D362-133EDDA6E827}"/>
              </a:ext>
            </a:extLst>
          </p:cNvPr>
          <p:cNvGrpSpPr/>
          <p:nvPr/>
        </p:nvGrpSpPr>
        <p:grpSpPr>
          <a:xfrm>
            <a:off x="0" y="1399592"/>
            <a:ext cx="1047297" cy="2024384"/>
            <a:chOff x="440540" y="1352606"/>
            <a:chExt cx="785112" cy="151759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2464EB8-2846-969D-AD37-D5BFDC9DE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540" y="1352606"/>
              <a:ext cx="785112" cy="151759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F3C3E3D-EE4B-2814-5B7B-B12A810810CA}"/>
                </a:ext>
              </a:extLst>
            </p:cNvPr>
            <p:cNvSpPr/>
            <p:nvPr/>
          </p:nvSpPr>
          <p:spPr>
            <a:xfrm>
              <a:off x="489473" y="1516828"/>
              <a:ext cx="500231" cy="968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1E81F51-362D-1C89-920F-5A4B09AD3FBF}"/>
              </a:ext>
            </a:extLst>
          </p:cNvPr>
          <p:cNvGrpSpPr/>
          <p:nvPr/>
        </p:nvGrpSpPr>
        <p:grpSpPr>
          <a:xfrm>
            <a:off x="88501" y="4106257"/>
            <a:ext cx="765277" cy="735511"/>
            <a:chOff x="4267739" y="319680"/>
            <a:chExt cx="765277" cy="735511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8509753-D41D-E845-7011-0EF8D873E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0856" y="570567"/>
              <a:ext cx="415392" cy="484624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89D9BE8-5FE7-2484-4E3E-B8643ED26C05}"/>
                </a:ext>
              </a:extLst>
            </p:cNvPr>
            <p:cNvSpPr txBox="1"/>
            <p:nvPr/>
          </p:nvSpPr>
          <p:spPr>
            <a:xfrm>
              <a:off x="4267739" y="319680"/>
              <a:ext cx="76527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latin typeface="Helvetica" pitchFamily="2" charset="0"/>
                </a:rPr>
                <a:t>Counts</a:t>
              </a:r>
            </a:p>
            <a:p>
              <a:pPr algn="ctr"/>
              <a:r>
                <a:rPr lang="en-US" sz="800" dirty="0">
                  <a:latin typeface="Helvetica" pitchFamily="2" charset="0"/>
                </a:rPr>
                <a:t>(normalized)</a:t>
              </a: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B37EBA20-CFC9-0233-29AD-EB760542585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90" y="3479216"/>
            <a:ext cx="538827" cy="6698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61F1C22-20F1-FC21-7CFA-22EC029F190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300" y="1104015"/>
            <a:ext cx="1494771" cy="2955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6B82E3F-C6D0-A0DD-4FED-CB93BD9F5B1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737" y="1769552"/>
            <a:ext cx="212271" cy="222459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DFE72FA-928B-80AC-F159-6B02B3D477AE}"/>
              </a:ext>
            </a:extLst>
          </p:cNvPr>
          <p:cNvSpPr txBox="1"/>
          <p:nvPr/>
        </p:nvSpPr>
        <p:spPr>
          <a:xfrm rot="16200000">
            <a:off x="6040369" y="1525981"/>
            <a:ext cx="43799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b="1" dirty="0">
                <a:latin typeface="Helvetica" pitchFamily="2" charset="0"/>
              </a:rPr>
              <a:t>PC3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5701A5-E3E3-AEB4-D327-5E0E856E7EC0}"/>
              </a:ext>
            </a:extLst>
          </p:cNvPr>
          <p:cNvSpPr txBox="1"/>
          <p:nvPr/>
        </p:nvSpPr>
        <p:spPr>
          <a:xfrm>
            <a:off x="6393316" y="1912471"/>
            <a:ext cx="104289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latin typeface="Helvetica" pitchFamily="2" charset="0"/>
              </a:rPr>
              <a:t>PC3-high cancers</a:t>
            </a:r>
          </a:p>
          <a:p>
            <a:r>
              <a:rPr lang="en-US" sz="900" dirty="0">
                <a:latin typeface="Helvetica" pitchFamily="2" charset="0"/>
              </a:rPr>
              <a:t>(n=17)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C4D451-0C27-3E8C-1E20-2915DEB8D689}"/>
              </a:ext>
            </a:extLst>
          </p:cNvPr>
          <p:cNvSpPr txBox="1"/>
          <p:nvPr/>
        </p:nvSpPr>
        <p:spPr>
          <a:xfrm>
            <a:off x="6393315" y="2573043"/>
            <a:ext cx="104289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latin typeface="Helvetica" pitchFamily="2" charset="0"/>
              </a:rPr>
              <a:t>PC3-low</a:t>
            </a:r>
            <a:br>
              <a:rPr lang="en-US" sz="900" dirty="0">
                <a:latin typeface="Helvetica" pitchFamily="2" charset="0"/>
              </a:rPr>
            </a:br>
            <a:r>
              <a:rPr lang="en-US" sz="900" dirty="0">
                <a:latin typeface="Helvetica" pitchFamily="2" charset="0"/>
              </a:rPr>
              <a:t>cancers</a:t>
            </a:r>
          </a:p>
          <a:p>
            <a:r>
              <a:rPr lang="en-US" sz="900" dirty="0">
                <a:latin typeface="Helvetica" pitchFamily="2" charset="0"/>
              </a:rPr>
              <a:t>(n=13)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A123212-9CCF-7677-F4F1-DD9B54922415}"/>
              </a:ext>
            </a:extLst>
          </p:cNvPr>
          <p:cNvGrpSpPr/>
          <p:nvPr/>
        </p:nvGrpSpPr>
        <p:grpSpPr>
          <a:xfrm>
            <a:off x="7083388" y="627038"/>
            <a:ext cx="2013304" cy="4399839"/>
            <a:chOff x="7130696" y="1260064"/>
            <a:chExt cx="2013304" cy="4399839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C07520C-EBD8-A6E6-D18B-3BBFAB0A6DFE}"/>
                </a:ext>
              </a:extLst>
            </p:cNvPr>
            <p:cNvGrpSpPr/>
            <p:nvPr/>
          </p:nvGrpSpPr>
          <p:grpSpPr>
            <a:xfrm>
              <a:off x="7130696" y="1260064"/>
              <a:ext cx="2013304" cy="4399839"/>
              <a:chOff x="7159595" y="1984766"/>
              <a:chExt cx="2013304" cy="4399839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3639F679-DD83-8B56-B56A-07E2E676BF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59595" y="1984766"/>
                <a:ext cx="1916611" cy="1264226"/>
              </a:xfrm>
              <a:prstGeom prst="rect">
                <a:avLst/>
              </a:prstGeom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92EF5CD-4ADE-E71A-A070-99A570A95334}"/>
                  </a:ext>
                </a:extLst>
              </p:cNvPr>
              <p:cNvSpPr txBox="1"/>
              <p:nvPr/>
            </p:nvSpPr>
            <p:spPr>
              <a:xfrm>
                <a:off x="7341506" y="3337617"/>
                <a:ext cx="1831393" cy="3046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800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Jiang </a:t>
                </a:r>
                <a:r>
                  <a:rPr lang="en-US" sz="800" dirty="0" err="1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P,et</a:t>
                </a:r>
                <a:r>
                  <a:rPr lang="en-US" sz="800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al. Lengthening and shortening of plasma DNA in hepatocellular carcinoma patients. Proc Natl </a:t>
                </a:r>
                <a:r>
                  <a:rPr lang="en-US" sz="800" dirty="0" err="1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Acad</a:t>
                </a:r>
                <a:r>
                  <a:rPr lang="en-US" sz="800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Sci U S A. 2015 Mar 17;112(11):E1317-25. </a:t>
                </a:r>
                <a:br>
                  <a:rPr lang="en-US" sz="800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en-US" sz="800" b="0" i="0" u="sng" dirty="0">
                    <a:effectLst/>
                    <a:latin typeface="Arial" panose="020B0604020202020204" pitchFamily="34" charset="0"/>
                    <a:cs typeface="Arial" panose="020B0604020202020204" pitchFamily="34" charset="0"/>
                    <a:hlinkClick r:id="rId11"/>
                  </a:rPr>
                  <a:t>https://doi.org/10.1073/pnas.1500076112</a:t>
                </a:r>
                <a:r>
                  <a:rPr lang="en-US" sz="800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800" b="0" i="0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800" b="0" i="0" dirty="0" err="1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Mouliere</a:t>
                </a:r>
                <a:r>
                  <a:rPr lang="en-US" sz="800" b="0" i="0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F. et al, Enhanced detection of circulating tumor DNA by fragment size analysis. Sci </a:t>
                </a:r>
                <a:r>
                  <a:rPr lang="en-US" sz="800" b="0" i="0" dirty="0" err="1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Transl</a:t>
                </a:r>
                <a:r>
                  <a:rPr lang="en-US" sz="800" b="0" i="0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Med. 2018 Nov 7;10(466):eaat4921. </a:t>
                </a:r>
              </a:p>
              <a:p>
                <a:r>
                  <a:rPr lang="en-US" sz="800" b="0" i="0" u="sng" dirty="0">
                    <a:solidFill>
                      <a:srgbClr val="205493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  <a:hlinkClick r:id="rId12"/>
                  </a:rPr>
                  <a:t>10.1126/scitranslmed.aat4921</a:t>
                </a:r>
                <a:endParaRPr lang="en-US" sz="800" b="0" i="0" dirty="0">
                  <a:solidFill>
                    <a:srgbClr val="21212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800" b="0" i="0" dirty="0" err="1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Katsman</a:t>
                </a:r>
                <a:r>
                  <a:rPr lang="en-US" sz="800" b="0" i="0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, E., </a:t>
                </a:r>
                <a:r>
                  <a:rPr lang="en-US" sz="800" b="0" i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et al.</a:t>
                </a:r>
                <a:r>
                  <a:rPr lang="en-US" sz="800" b="0" i="0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 Detecting cell-of-origin and cancer-specific methylation features of cell-free DNA from Nanopore sequencing. </a:t>
                </a:r>
                <a:r>
                  <a:rPr lang="en-US" sz="800" b="0" i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Genome Biol</a:t>
                </a:r>
                <a:r>
                  <a:rPr lang="en-US" sz="800" b="0" i="0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800" b="1" i="0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23</a:t>
                </a:r>
                <a:r>
                  <a:rPr lang="en-US" sz="800" b="0" i="0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, 158 (2022). </a:t>
                </a:r>
                <a:r>
                  <a:rPr lang="en-US" sz="800" b="0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  <a:hlinkClick r:id="rId13"/>
                  </a:rPr>
                  <a:t>https://doi.org/10.1186/s13059-022-02710-1</a:t>
                </a:r>
                <a:endParaRPr lang="en-US" sz="800" b="0" i="0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CA6C545F-40F7-6789-AE70-E1CCDC612522}"/>
                </a:ext>
              </a:extLst>
            </p:cNvPr>
            <p:cNvCxnSpPr/>
            <p:nvPr/>
          </p:nvCxnSpPr>
          <p:spPr>
            <a:xfrm>
              <a:off x="7997868" y="1912471"/>
              <a:ext cx="100209" cy="1167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82777612-3921-334B-F0C0-6DD4658FE816}"/>
                </a:ext>
              </a:extLst>
            </p:cNvPr>
            <p:cNvCxnSpPr/>
            <p:nvPr/>
          </p:nvCxnSpPr>
          <p:spPr>
            <a:xfrm>
              <a:off x="8594942" y="2316733"/>
              <a:ext cx="100209" cy="1167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E15A5AA1-2158-58F5-EDD0-627457D38532}"/>
              </a:ext>
            </a:extLst>
          </p:cNvPr>
          <p:cNvSpPr/>
          <p:nvPr/>
        </p:nvSpPr>
        <p:spPr>
          <a:xfrm>
            <a:off x="1797485" y="1747806"/>
            <a:ext cx="5285903" cy="1426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3DC7DAE-EBB8-0A2A-554E-8D12E68CCEEC}"/>
              </a:ext>
            </a:extLst>
          </p:cNvPr>
          <p:cNvSpPr txBox="1"/>
          <p:nvPr/>
        </p:nvSpPr>
        <p:spPr>
          <a:xfrm>
            <a:off x="1279444" y="1356471"/>
            <a:ext cx="14465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latin typeface="Helvetica" pitchFamily="2" charset="0"/>
              </a:rPr>
              <a:t>Cancer signature PC1</a:t>
            </a:r>
          </a:p>
          <a:p>
            <a:pPr algn="r"/>
            <a:r>
              <a:rPr lang="en-US" sz="1000" dirty="0">
                <a:latin typeface="Helvetica" pitchFamily="2" charset="0"/>
              </a:rPr>
              <a:t>(n=7)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3B37C49-5104-ABBD-C3BA-29F12E4CC47A}"/>
              </a:ext>
            </a:extLst>
          </p:cNvPr>
          <p:cNvSpPr txBox="1"/>
          <p:nvPr/>
        </p:nvSpPr>
        <p:spPr>
          <a:xfrm>
            <a:off x="1250596" y="2360977"/>
            <a:ext cx="14465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latin typeface="Helvetica" pitchFamily="2" charset="0"/>
              </a:rPr>
              <a:t>Cancer other</a:t>
            </a:r>
          </a:p>
          <a:p>
            <a:pPr algn="r"/>
            <a:r>
              <a:rPr lang="en-US" sz="1000" dirty="0">
                <a:latin typeface="Helvetica" pitchFamily="2" charset="0"/>
              </a:rPr>
              <a:t>(n=30)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58169D9-33DB-49D3-6B41-0923FDEE2A0A}"/>
              </a:ext>
            </a:extLst>
          </p:cNvPr>
          <p:cNvSpPr txBox="1"/>
          <p:nvPr/>
        </p:nvSpPr>
        <p:spPr>
          <a:xfrm>
            <a:off x="1473374" y="3387082"/>
            <a:ext cx="12559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latin typeface="Helvetica" pitchFamily="2" charset="0"/>
              </a:rPr>
              <a:t>Healthy typical</a:t>
            </a:r>
          </a:p>
          <a:p>
            <a:pPr algn="r"/>
            <a:r>
              <a:rPr lang="en-US" sz="1000" dirty="0">
                <a:latin typeface="Helvetica" pitchFamily="2" charset="0"/>
              </a:rPr>
              <a:t>(n=18)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4E96B56-E29A-6959-271D-B1362768ED5B}"/>
              </a:ext>
            </a:extLst>
          </p:cNvPr>
          <p:cNvSpPr txBox="1"/>
          <p:nvPr/>
        </p:nvSpPr>
        <p:spPr>
          <a:xfrm>
            <a:off x="1099055" y="3983146"/>
            <a:ext cx="186198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latin typeface="Helvetica" pitchFamily="2" charset="0"/>
              </a:rPr>
              <a:t>Healthy ultra-long (n=3)</a:t>
            </a:r>
            <a:endParaRPr lang="en-US" sz="1000" b="1" dirty="0">
              <a:latin typeface="Helvetica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04C924E-06E5-E5C4-93BB-21BA538DBA79}"/>
              </a:ext>
            </a:extLst>
          </p:cNvPr>
          <p:cNvSpPr txBox="1"/>
          <p:nvPr/>
        </p:nvSpPr>
        <p:spPr>
          <a:xfrm>
            <a:off x="834531" y="4192600"/>
            <a:ext cx="21473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latin typeface="Helvetica" pitchFamily="2" charset="0"/>
              </a:rPr>
              <a:t>Healthy ultra-long unspun (n=3)</a:t>
            </a:r>
          </a:p>
        </p:txBody>
      </p:sp>
    </p:spTree>
    <p:extLst>
      <p:ext uri="{BB962C8B-B14F-4D97-AF65-F5344CB8AC3E}">
        <p14:creationId xmlns:p14="http://schemas.microsoft.com/office/powerpoint/2010/main" val="14615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189D0E-A9AB-F0FB-0EB9-50DDBE78E7B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en-IL" dirty="0"/>
              <a:t>Evidence for high cancer DNA</a:t>
            </a:r>
          </a:p>
          <a:p>
            <a:pPr marL="519300" lvl="1" indent="-342900">
              <a:buFont typeface="Arial" panose="020B0604020202020204" pitchFamily="34" charset="0"/>
              <a:buChar char="•"/>
            </a:pPr>
            <a:r>
              <a:rPr lang="en-IL" dirty="0">
                <a:solidFill>
                  <a:schemeClr val="tx2"/>
                </a:solidFill>
              </a:rPr>
              <a:t>Detection of Copy Number Alterations</a:t>
            </a:r>
          </a:p>
          <a:p>
            <a:pPr marL="519300" lvl="1" indent="-342900">
              <a:buFont typeface="Arial" panose="020B0604020202020204" pitchFamily="34" charset="0"/>
              <a:buChar char="•"/>
            </a:pPr>
            <a:r>
              <a:rPr lang="en-IL" dirty="0">
                <a:solidFill>
                  <a:schemeClr val="tx2"/>
                </a:solidFill>
              </a:rPr>
              <a:t>Detection of Methylation Cell of Origin (COO)</a:t>
            </a:r>
          </a:p>
          <a:p>
            <a:pPr marL="519300" lvl="1" indent="-342900">
              <a:buAutoNum type="arabicParenR"/>
            </a:pPr>
            <a:endParaRPr lang="en-IL" dirty="0"/>
          </a:p>
          <a:p>
            <a:pPr marL="342900" indent="-342900">
              <a:buAutoNum type="arabicParenR"/>
            </a:pPr>
            <a:r>
              <a:rPr lang="en-IL" dirty="0"/>
              <a:t>Evidence of DNASE1L3 activity (CC end motifs)</a:t>
            </a:r>
          </a:p>
          <a:p>
            <a:pPr marL="342900" indent="-342900">
              <a:buAutoNum type="arabicParenR"/>
            </a:pPr>
            <a:endParaRPr lang="en-IL" dirty="0"/>
          </a:p>
          <a:p>
            <a:pPr marL="342900" indent="-342900">
              <a:buAutoNum type="arabicParenR"/>
            </a:pPr>
            <a:r>
              <a:rPr lang="en-IL" dirty="0"/>
              <a:t>Elevated concentration of total cfDNA and immune cfDNA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94CD2F-F823-EC23-B9A1-3D00437DD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sz="2400" dirty="0"/>
              <a:t>How does fragment shortening (PC3)</a:t>
            </a:r>
            <a:br>
              <a:rPr lang="en-IL" sz="2400" dirty="0"/>
            </a:br>
            <a:r>
              <a:rPr lang="en-IL" sz="2400" dirty="0"/>
              <a:t>relate to other features:</a:t>
            </a:r>
          </a:p>
        </p:txBody>
      </p:sp>
    </p:spTree>
    <p:extLst>
      <p:ext uri="{BB962C8B-B14F-4D97-AF65-F5344CB8AC3E}">
        <p14:creationId xmlns:p14="http://schemas.microsoft.com/office/powerpoint/2010/main" val="2589983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4445E25-549F-BB92-7D1F-CAEF445EA2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018" y="1741119"/>
            <a:ext cx="6780183" cy="23286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1582C25-6DB1-6506-2896-5AA8327D4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6" y="150384"/>
            <a:ext cx="7048117" cy="719411"/>
          </a:xfrm>
        </p:spPr>
        <p:txBody>
          <a:bodyPr/>
          <a:lstStyle/>
          <a:p>
            <a:r>
              <a:rPr lang="en-US" sz="2200" dirty="0"/>
              <a:t>Detection of CNA and cancer Cell of Origin converge on the same cases, irrespective of PC3 status</a:t>
            </a:r>
            <a:endParaRPr lang="en-IL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9EF6EE-1204-5D85-D6A6-0801CA5B7B53}"/>
              </a:ext>
            </a:extLst>
          </p:cNvPr>
          <p:cNvSpPr txBox="1"/>
          <p:nvPr/>
        </p:nvSpPr>
        <p:spPr>
          <a:xfrm>
            <a:off x="2433368" y="1213719"/>
            <a:ext cx="851353" cy="222443"/>
          </a:xfrm>
          <a:prstGeom prst="rect">
            <a:avLst/>
          </a:prstGeom>
          <a:noFill/>
        </p:spPr>
        <p:txBody>
          <a:bodyPr wrap="square" lIns="10800" tIns="10800" rIns="10800" bIns="10800" anchor="ctr" anchorCtr="0">
            <a:spAutoFit/>
          </a:bodyPr>
          <a:lstStyle/>
          <a:p>
            <a:pPr algn="ctr">
              <a:lnSpc>
                <a:spcPts val="1740"/>
              </a:lnSpc>
            </a:pPr>
            <a:r>
              <a:rPr lang="en-US" sz="11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CNA (15)</a:t>
            </a:r>
            <a:endParaRPr lang="en-US" sz="1100" u="sng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4FAD0A-7263-75B4-5507-74C135E7535E}"/>
              </a:ext>
            </a:extLst>
          </p:cNvPr>
          <p:cNvSpPr txBox="1"/>
          <p:nvPr/>
        </p:nvSpPr>
        <p:spPr>
          <a:xfrm>
            <a:off x="6677543" y="1462127"/>
            <a:ext cx="971009" cy="224174"/>
          </a:xfrm>
          <a:prstGeom prst="rect">
            <a:avLst/>
          </a:prstGeom>
          <a:noFill/>
        </p:spPr>
        <p:txBody>
          <a:bodyPr wrap="square" lIns="10800" tIns="10800" rIns="10800" bIns="10800" anchor="ctr" anchorCtr="0">
            <a:spAutoFit/>
          </a:bodyPr>
          <a:lstStyle/>
          <a:p>
            <a:pPr algn="ctr">
              <a:lnSpc>
                <a:spcPts val="1740"/>
              </a:lnSpc>
            </a:pPr>
            <a:r>
              <a:rPr lang="en-US" sz="1100" u="sng" dirty="0" err="1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Healthies</a:t>
            </a:r>
            <a:r>
              <a:rPr lang="en-US" sz="1100" u="sng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(21)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BDF991-3F10-0FD8-AD2F-F05B3AFE228B}"/>
              </a:ext>
            </a:extLst>
          </p:cNvPr>
          <p:cNvSpPr txBox="1"/>
          <p:nvPr/>
        </p:nvSpPr>
        <p:spPr>
          <a:xfrm>
            <a:off x="1753301" y="1462095"/>
            <a:ext cx="1181879" cy="222443"/>
          </a:xfrm>
          <a:prstGeom prst="rect">
            <a:avLst/>
          </a:prstGeom>
          <a:noFill/>
        </p:spPr>
        <p:txBody>
          <a:bodyPr wrap="square" lIns="10800" tIns="10800" rIns="10800" bIns="10800" anchor="ctr" anchorCtr="0">
            <a:spAutoFit/>
          </a:bodyPr>
          <a:lstStyle/>
          <a:p>
            <a:pPr algn="ctr">
              <a:lnSpc>
                <a:spcPts val="1740"/>
              </a:lnSpc>
            </a:pPr>
            <a:r>
              <a:rPr lang="en-US" sz="11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PC3-high (9)</a:t>
            </a:r>
            <a:endParaRPr lang="en-US" sz="1100" u="sng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7FA9EB-79B1-4DEE-2136-42E5DFC1FB53}"/>
              </a:ext>
            </a:extLst>
          </p:cNvPr>
          <p:cNvSpPr txBox="1"/>
          <p:nvPr/>
        </p:nvSpPr>
        <p:spPr>
          <a:xfrm>
            <a:off x="2807096" y="1462095"/>
            <a:ext cx="1086631" cy="222443"/>
          </a:xfrm>
          <a:prstGeom prst="rect">
            <a:avLst/>
          </a:prstGeom>
          <a:noFill/>
        </p:spPr>
        <p:txBody>
          <a:bodyPr wrap="square" lIns="10800" tIns="10800" rIns="10800" bIns="10800" anchor="ctr" anchorCtr="0">
            <a:spAutoFit/>
          </a:bodyPr>
          <a:lstStyle/>
          <a:p>
            <a:pPr algn="ctr">
              <a:lnSpc>
                <a:spcPts val="1740"/>
              </a:lnSpc>
            </a:pPr>
            <a:r>
              <a:rPr lang="en-US" sz="11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PC3-low (6)</a:t>
            </a:r>
            <a:endParaRPr lang="en-US" sz="1100" u="sng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4CBDAB-3018-A03E-E575-2A5785AFA1D2}"/>
              </a:ext>
            </a:extLst>
          </p:cNvPr>
          <p:cNvSpPr txBox="1"/>
          <p:nvPr/>
        </p:nvSpPr>
        <p:spPr>
          <a:xfrm>
            <a:off x="3628924" y="1462095"/>
            <a:ext cx="1181879" cy="222443"/>
          </a:xfrm>
          <a:prstGeom prst="rect">
            <a:avLst/>
          </a:prstGeom>
          <a:noFill/>
        </p:spPr>
        <p:txBody>
          <a:bodyPr wrap="square" lIns="10800" tIns="10800" rIns="10800" bIns="10800" anchor="ctr" anchorCtr="0">
            <a:spAutoFit/>
          </a:bodyPr>
          <a:lstStyle/>
          <a:p>
            <a:pPr algn="ctr">
              <a:lnSpc>
                <a:spcPts val="1740"/>
              </a:lnSpc>
            </a:pPr>
            <a:r>
              <a:rPr lang="en-US" sz="11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PC3-high (8)</a:t>
            </a:r>
            <a:endParaRPr lang="en-US" sz="1100" u="sng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7309F5-4077-EB1B-9D80-DA79ADB390DE}"/>
              </a:ext>
            </a:extLst>
          </p:cNvPr>
          <p:cNvSpPr txBox="1"/>
          <p:nvPr/>
        </p:nvSpPr>
        <p:spPr>
          <a:xfrm>
            <a:off x="4612523" y="1462095"/>
            <a:ext cx="1181879" cy="222443"/>
          </a:xfrm>
          <a:prstGeom prst="rect">
            <a:avLst/>
          </a:prstGeom>
          <a:noFill/>
        </p:spPr>
        <p:txBody>
          <a:bodyPr wrap="square" lIns="10800" tIns="10800" rIns="10800" bIns="10800" anchor="ctr" anchorCtr="0">
            <a:spAutoFit/>
          </a:bodyPr>
          <a:lstStyle/>
          <a:p>
            <a:pPr algn="ctr">
              <a:lnSpc>
                <a:spcPts val="1740"/>
              </a:lnSpc>
            </a:pPr>
            <a:r>
              <a:rPr lang="en-US" sz="1100" u="sng" dirty="0">
                <a:latin typeface="Arial" panose="020B0604020202020204" pitchFamily="34" charset="0"/>
                <a:cs typeface="Arial" panose="020B0604020202020204" pitchFamily="34" charset="0"/>
              </a:rPr>
              <a:t>PC3-low (7)</a:t>
            </a:r>
            <a:endParaRPr lang="en-US" sz="1100" u="sng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1972B9-9F1E-C89F-58F7-410FD916021F}"/>
              </a:ext>
            </a:extLst>
          </p:cNvPr>
          <p:cNvSpPr txBox="1"/>
          <p:nvPr/>
        </p:nvSpPr>
        <p:spPr>
          <a:xfrm>
            <a:off x="4352109" y="1213719"/>
            <a:ext cx="851353" cy="222443"/>
          </a:xfrm>
          <a:prstGeom prst="rect">
            <a:avLst/>
          </a:prstGeom>
          <a:noFill/>
        </p:spPr>
        <p:txBody>
          <a:bodyPr wrap="square" lIns="10800" tIns="10800" rIns="10800" bIns="10800" anchor="ctr" anchorCtr="0">
            <a:spAutoFit/>
          </a:bodyPr>
          <a:lstStyle/>
          <a:p>
            <a:pPr algn="ctr">
              <a:lnSpc>
                <a:spcPts val="1740"/>
              </a:lnSpc>
            </a:pPr>
            <a:r>
              <a:rPr lang="en-US" sz="11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CNA (15)</a:t>
            </a:r>
            <a:endParaRPr lang="en-US" sz="1100" u="sng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171B107-EB57-F293-3E35-6D041B7C8F55}"/>
              </a:ext>
            </a:extLst>
          </p:cNvPr>
          <p:cNvGrpSpPr/>
          <p:nvPr/>
        </p:nvGrpSpPr>
        <p:grpSpPr>
          <a:xfrm>
            <a:off x="1743019" y="4255821"/>
            <a:ext cx="2428148" cy="248989"/>
            <a:chOff x="1743019" y="4475325"/>
            <a:chExt cx="2428148" cy="24898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8F7ED37-4E38-6AC9-8F6D-82EE8D1DF61C}"/>
                </a:ext>
              </a:extLst>
            </p:cNvPr>
            <p:cNvSpPr txBox="1"/>
            <p:nvPr/>
          </p:nvSpPr>
          <p:spPr>
            <a:xfrm>
              <a:off x="1743019" y="4475325"/>
              <a:ext cx="133039" cy="248989"/>
            </a:xfrm>
            <a:prstGeom prst="rect">
              <a:avLst/>
            </a:prstGeom>
            <a:noFill/>
          </p:spPr>
          <p:txBody>
            <a:bodyPr wrap="square" lIns="10800" tIns="10800" rIns="10800" bIns="10800" anchor="ctr" anchorCtr="0">
              <a:spAutoFit/>
            </a:bodyPr>
            <a:lstStyle/>
            <a:p>
              <a:pPr>
                <a:lnSpc>
                  <a:spcPts val="1740"/>
                </a:lnSpc>
              </a:pP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endPara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F7102ED-A6A1-E68C-86F0-190476B4AE47}"/>
                </a:ext>
              </a:extLst>
            </p:cNvPr>
            <p:cNvSpPr txBox="1"/>
            <p:nvPr/>
          </p:nvSpPr>
          <p:spPr>
            <a:xfrm>
              <a:off x="1878025" y="4475325"/>
              <a:ext cx="133039" cy="248989"/>
            </a:xfrm>
            <a:prstGeom prst="rect">
              <a:avLst/>
            </a:prstGeom>
            <a:noFill/>
          </p:spPr>
          <p:txBody>
            <a:bodyPr wrap="square" lIns="10800" tIns="10800" rIns="10800" bIns="10800" anchor="ctr" anchorCtr="0">
              <a:spAutoFit/>
            </a:bodyPr>
            <a:lstStyle/>
            <a:p>
              <a:pPr>
                <a:lnSpc>
                  <a:spcPts val="1740"/>
                </a:lnSpc>
              </a:pP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endPara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98ED318-7E13-2226-F42A-8803FED6BB9B}"/>
                </a:ext>
              </a:extLst>
            </p:cNvPr>
            <p:cNvSpPr txBox="1"/>
            <p:nvPr/>
          </p:nvSpPr>
          <p:spPr>
            <a:xfrm>
              <a:off x="2013031" y="4475325"/>
              <a:ext cx="133039" cy="248989"/>
            </a:xfrm>
            <a:prstGeom prst="rect">
              <a:avLst/>
            </a:prstGeom>
            <a:noFill/>
          </p:spPr>
          <p:txBody>
            <a:bodyPr wrap="square" lIns="10800" tIns="10800" rIns="10800" bIns="10800" anchor="ctr" anchorCtr="0">
              <a:spAutoFit/>
            </a:bodyPr>
            <a:lstStyle/>
            <a:p>
              <a:pPr>
                <a:lnSpc>
                  <a:spcPts val="1740"/>
                </a:lnSpc>
              </a:pP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endPara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61F95E3-1A29-0B6F-B36F-2ACED3B65791}"/>
                </a:ext>
              </a:extLst>
            </p:cNvPr>
            <p:cNvSpPr txBox="1"/>
            <p:nvPr/>
          </p:nvSpPr>
          <p:spPr>
            <a:xfrm>
              <a:off x="2148037" y="4475325"/>
              <a:ext cx="133039" cy="248989"/>
            </a:xfrm>
            <a:prstGeom prst="rect">
              <a:avLst/>
            </a:prstGeom>
            <a:noFill/>
          </p:spPr>
          <p:txBody>
            <a:bodyPr wrap="square" lIns="10800" tIns="10800" rIns="10800" bIns="10800" anchor="ctr" anchorCtr="0">
              <a:spAutoFit/>
            </a:bodyPr>
            <a:lstStyle/>
            <a:p>
              <a:pPr>
                <a:lnSpc>
                  <a:spcPts val="1740"/>
                </a:lnSpc>
              </a:pP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endPara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F4DD75F-0C40-5943-F836-A427019B8BF7}"/>
                </a:ext>
              </a:extLst>
            </p:cNvPr>
            <p:cNvSpPr txBox="1"/>
            <p:nvPr/>
          </p:nvSpPr>
          <p:spPr>
            <a:xfrm>
              <a:off x="2418049" y="4475325"/>
              <a:ext cx="133039" cy="248989"/>
            </a:xfrm>
            <a:prstGeom prst="rect">
              <a:avLst/>
            </a:prstGeom>
            <a:noFill/>
          </p:spPr>
          <p:txBody>
            <a:bodyPr wrap="square" lIns="10800" tIns="10800" rIns="10800" bIns="10800" anchor="ctr" anchorCtr="0">
              <a:spAutoFit/>
            </a:bodyPr>
            <a:lstStyle/>
            <a:p>
              <a:pPr>
                <a:lnSpc>
                  <a:spcPts val="1740"/>
                </a:lnSpc>
              </a:pP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endPara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204BE5C-92BC-CEE0-ED66-F7389F3A051A}"/>
                </a:ext>
              </a:extLst>
            </p:cNvPr>
            <p:cNvSpPr txBox="1"/>
            <p:nvPr/>
          </p:nvSpPr>
          <p:spPr>
            <a:xfrm>
              <a:off x="2553055" y="4475325"/>
              <a:ext cx="133039" cy="248989"/>
            </a:xfrm>
            <a:prstGeom prst="rect">
              <a:avLst/>
            </a:prstGeom>
            <a:noFill/>
          </p:spPr>
          <p:txBody>
            <a:bodyPr wrap="square" lIns="10800" tIns="10800" rIns="10800" bIns="10800" anchor="ctr" anchorCtr="0">
              <a:spAutoFit/>
            </a:bodyPr>
            <a:lstStyle/>
            <a:p>
              <a:pPr>
                <a:lnSpc>
                  <a:spcPts val="1740"/>
                </a:lnSpc>
              </a:pP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endPara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3D08CD4-8019-936F-E4E4-95B4F49B9D73}"/>
                </a:ext>
              </a:extLst>
            </p:cNvPr>
            <p:cNvSpPr txBox="1"/>
            <p:nvPr/>
          </p:nvSpPr>
          <p:spPr>
            <a:xfrm>
              <a:off x="2823067" y="4475325"/>
              <a:ext cx="133039" cy="248989"/>
            </a:xfrm>
            <a:prstGeom prst="rect">
              <a:avLst/>
            </a:prstGeom>
            <a:noFill/>
          </p:spPr>
          <p:txBody>
            <a:bodyPr wrap="square" lIns="10800" tIns="10800" rIns="10800" bIns="10800" anchor="ctr" anchorCtr="0">
              <a:spAutoFit/>
            </a:bodyPr>
            <a:lstStyle/>
            <a:p>
              <a:pPr>
                <a:lnSpc>
                  <a:spcPts val="1740"/>
                </a:lnSpc>
              </a:pP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endPara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6EC27F6-A33C-8C3B-3872-18A62267A931}"/>
                </a:ext>
              </a:extLst>
            </p:cNvPr>
            <p:cNvSpPr txBox="1"/>
            <p:nvPr/>
          </p:nvSpPr>
          <p:spPr>
            <a:xfrm>
              <a:off x="2958073" y="4475325"/>
              <a:ext cx="133039" cy="248989"/>
            </a:xfrm>
            <a:prstGeom prst="rect">
              <a:avLst/>
            </a:prstGeom>
            <a:noFill/>
          </p:spPr>
          <p:txBody>
            <a:bodyPr wrap="square" lIns="10800" tIns="10800" rIns="10800" bIns="10800" anchor="ctr" anchorCtr="0">
              <a:spAutoFit/>
            </a:bodyPr>
            <a:lstStyle/>
            <a:p>
              <a:pPr>
                <a:lnSpc>
                  <a:spcPts val="1740"/>
                </a:lnSpc>
              </a:pP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endPara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2E27745-445A-CBAE-E570-4A0321B661CF}"/>
                </a:ext>
              </a:extLst>
            </p:cNvPr>
            <p:cNvSpPr txBox="1"/>
            <p:nvPr/>
          </p:nvSpPr>
          <p:spPr>
            <a:xfrm>
              <a:off x="3363091" y="4475325"/>
              <a:ext cx="133039" cy="248989"/>
            </a:xfrm>
            <a:prstGeom prst="rect">
              <a:avLst/>
            </a:prstGeom>
            <a:noFill/>
          </p:spPr>
          <p:txBody>
            <a:bodyPr wrap="square" lIns="10800" tIns="10800" rIns="10800" bIns="10800" anchor="ctr" anchorCtr="0">
              <a:spAutoFit/>
            </a:bodyPr>
            <a:lstStyle/>
            <a:p>
              <a:pPr>
                <a:lnSpc>
                  <a:spcPts val="1740"/>
                </a:lnSpc>
              </a:pP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endPara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B9B7C9D-ACB4-C2A0-A578-ED74B64FDFF4}"/>
                </a:ext>
              </a:extLst>
            </p:cNvPr>
            <p:cNvSpPr txBox="1"/>
            <p:nvPr/>
          </p:nvSpPr>
          <p:spPr>
            <a:xfrm>
              <a:off x="3498097" y="4475325"/>
              <a:ext cx="133039" cy="248989"/>
            </a:xfrm>
            <a:prstGeom prst="rect">
              <a:avLst/>
            </a:prstGeom>
            <a:noFill/>
          </p:spPr>
          <p:txBody>
            <a:bodyPr wrap="square" lIns="10800" tIns="10800" rIns="10800" bIns="10800" anchor="ctr" anchorCtr="0">
              <a:spAutoFit/>
            </a:bodyPr>
            <a:lstStyle/>
            <a:p>
              <a:pPr>
                <a:lnSpc>
                  <a:spcPts val="1740"/>
                </a:lnSpc>
              </a:pP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endPara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AEDBA54-D88F-1153-4AFF-00D5C7D1C84E}"/>
                </a:ext>
              </a:extLst>
            </p:cNvPr>
            <p:cNvSpPr txBox="1"/>
            <p:nvPr/>
          </p:nvSpPr>
          <p:spPr>
            <a:xfrm>
              <a:off x="4038128" y="4475325"/>
              <a:ext cx="133039" cy="248989"/>
            </a:xfrm>
            <a:prstGeom prst="rect">
              <a:avLst/>
            </a:prstGeom>
            <a:noFill/>
          </p:spPr>
          <p:txBody>
            <a:bodyPr wrap="square" lIns="10800" tIns="10800" rIns="10800" bIns="10800" anchor="ctr" anchorCtr="0">
              <a:spAutoFit/>
            </a:bodyPr>
            <a:lstStyle/>
            <a:p>
              <a:pPr>
                <a:lnSpc>
                  <a:spcPts val="1740"/>
                </a:lnSpc>
              </a:pP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endPara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4A65354-75A6-7F7E-69AE-465697538D03}"/>
                </a:ext>
              </a:extLst>
            </p:cNvPr>
            <p:cNvSpPr txBox="1"/>
            <p:nvPr/>
          </p:nvSpPr>
          <p:spPr>
            <a:xfrm>
              <a:off x="3633103" y="4475325"/>
              <a:ext cx="133039" cy="248989"/>
            </a:xfrm>
            <a:prstGeom prst="rect">
              <a:avLst/>
            </a:prstGeom>
            <a:noFill/>
          </p:spPr>
          <p:txBody>
            <a:bodyPr wrap="square" lIns="10800" tIns="10800" rIns="10800" bIns="10800" anchor="ctr" anchorCtr="0">
              <a:spAutoFit/>
            </a:bodyPr>
            <a:lstStyle/>
            <a:p>
              <a:pPr>
                <a:lnSpc>
                  <a:spcPts val="1740"/>
                </a:lnSpc>
              </a:pP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endPara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4BA7F75-FE1F-1ED3-DC9D-A5DD00DFC1C8}"/>
              </a:ext>
            </a:extLst>
          </p:cNvPr>
          <p:cNvSpPr txBox="1"/>
          <p:nvPr/>
        </p:nvSpPr>
        <p:spPr>
          <a:xfrm>
            <a:off x="-640108" y="2216858"/>
            <a:ext cx="2297046" cy="296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740"/>
              </a:lnSpc>
            </a:pPr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type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E07BF44-0B97-AF79-794E-C1B033F3C34F}"/>
              </a:ext>
            </a:extLst>
          </p:cNvPr>
          <p:cNvSpPr txBox="1"/>
          <p:nvPr/>
        </p:nvSpPr>
        <p:spPr>
          <a:xfrm>
            <a:off x="-538046" y="2620279"/>
            <a:ext cx="2297046" cy="1443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 COO (z-score)</a:t>
            </a:r>
          </a:p>
          <a:p>
            <a:pPr algn="r"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G.I. COO (z-score)</a:t>
            </a:r>
          </a:p>
          <a:p>
            <a:pPr algn="r"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 COO (z-score)</a:t>
            </a:r>
          </a:p>
          <a:p>
            <a:pPr algn="r"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B-cell COO (z-score)</a:t>
            </a:r>
          </a:p>
          <a:p>
            <a:pPr algn="r"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Prostate COO (z-score)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BDFC2B-E177-DB4A-B228-739EAE6B3386}"/>
              </a:ext>
            </a:extLst>
          </p:cNvPr>
          <p:cNvSpPr txBox="1"/>
          <p:nvPr/>
        </p:nvSpPr>
        <p:spPr>
          <a:xfrm>
            <a:off x="-561101" y="4126396"/>
            <a:ext cx="2297046" cy="296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740"/>
              </a:lnSpc>
            </a:pPr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 cell of origin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1447242-A2DA-43E5-B302-9C64F4B84E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070" y="1042008"/>
            <a:ext cx="1365338" cy="1838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6332BB9-13B1-0FF6-CD8E-E0C3EA8993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647" y="1036908"/>
            <a:ext cx="1346832" cy="18896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0C51796-D4E3-6018-AB67-4E0BAE9E0558}"/>
              </a:ext>
            </a:extLst>
          </p:cNvPr>
          <p:cNvCxnSpPr>
            <a:cxnSpLocks/>
          </p:cNvCxnSpPr>
          <p:nvPr/>
        </p:nvCxnSpPr>
        <p:spPr>
          <a:xfrm>
            <a:off x="3741090" y="1056521"/>
            <a:ext cx="0" cy="3448289"/>
          </a:xfrm>
          <a:prstGeom prst="line">
            <a:avLst/>
          </a:prstGeom>
          <a:ln w="19050">
            <a:solidFill>
              <a:srgbClr val="EA4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D6116BB-CB95-0E18-E3BF-6E2C4891381F}"/>
              </a:ext>
            </a:extLst>
          </p:cNvPr>
          <p:cNvCxnSpPr>
            <a:cxnSpLocks/>
          </p:cNvCxnSpPr>
          <p:nvPr/>
        </p:nvCxnSpPr>
        <p:spPr>
          <a:xfrm>
            <a:off x="5734817" y="1056521"/>
            <a:ext cx="0" cy="3448289"/>
          </a:xfrm>
          <a:prstGeom prst="line">
            <a:avLst/>
          </a:prstGeom>
          <a:ln w="19050">
            <a:solidFill>
              <a:srgbClr val="EA4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951F9EF-539F-D586-052C-ED82E097C4DA}"/>
              </a:ext>
            </a:extLst>
          </p:cNvPr>
          <p:cNvSpPr txBox="1"/>
          <p:nvPr/>
        </p:nvSpPr>
        <p:spPr>
          <a:xfrm>
            <a:off x="4572000" y="1334022"/>
            <a:ext cx="914400" cy="914400"/>
          </a:xfrm>
          <a:prstGeom prst="rect">
            <a:avLst/>
          </a:prstGeom>
          <a:noFill/>
        </p:spPr>
        <p:txBody>
          <a:bodyPr wrap="none" lIns="7200" tIns="7200" rIns="7200" bIns="7200" rtlCol="0">
            <a:noAutofit/>
          </a:bodyPr>
          <a:lstStyle/>
          <a:p>
            <a:pPr algn="l"/>
            <a:endParaRPr lang="en-IL" sz="1400" kern="1200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68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9B0F36-CD1B-7DD6-9997-4A7D57FECBD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04476" y="1099335"/>
            <a:ext cx="3739302" cy="332828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cancer patients, fraction of cancer-derived circulating DNA rarely goes above 50%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F681A5-5BC3-9117-DD21-72046B4EF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31" y="150384"/>
            <a:ext cx="7119188" cy="468741"/>
          </a:xfrm>
        </p:spPr>
        <p:txBody>
          <a:bodyPr anchor="ctr" anchorCtr="0"/>
          <a:lstStyle/>
          <a:p>
            <a:r>
              <a:rPr lang="en-IL" sz="2400" dirty="0"/>
              <a:t>Background - Elevated immune cfDNA in cancer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2F8CAC-68FA-341C-5430-E9EF3EE1C1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779" y="1460505"/>
            <a:ext cx="4135619" cy="2278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0A8FB0-00A5-646A-FFD5-580DB4EFEC1A}"/>
              </a:ext>
            </a:extLst>
          </p:cNvPr>
          <p:cNvSpPr txBox="1"/>
          <p:nvPr/>
        </p:nvSpPr>
        <p:spPr>
          <a:xfrm>
            <a:off x="321392" y="3851572"/>
            <a:ext cx="3832462" cy="297286"/>
          </a:xfrm>
          <a:prstGeom prst="rect">
            <a:avLst/>
          </a:prstGeom>
          <a:noFill/>
        </p:spPr>
        <p:txBody>
          <a:bodyPr wrap="none" lIns="7200" tIns="7200" rIns="7200" bIns="7200" rtlCol="0">
            <a:noAutofit/>
          </a:bodyPr>
          <a:lstStyle/>
          <a:p>
            <a:pPr algn="l"/>
            <a:r>
              <a:rPr lang="en-IL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IL" sz="1400" u="sng" dirty="0">
                <a:latin typeface="Arial" panose="020B0604020202020204" pitchFamily="34" charset="0"/>
                <a:cs typeface="Arial" panose="020B0604020202020204" pitchFamily="34" charset="0"/>
              </a:rPr>
              <a:t>Illumina</a:t>
            </a:r>
            <a:r>
              <a:rPr lang="en-IL" sz="1400" dirty="0">
                <a:latin typeface="Arial" panose="020B0604020202020204" pitchFamily="34" charset="0"/>
                <a:cs typeface="Arial" panose="020B0604020202020204" pitchFamily="34" charset="0"/>
              </a:rPr>
              <a:t> WGS, </a:t>
            </a:r>
            <a:r>
              <a:rPr lang="en-IL" sz="1400" u="sng" dirty="0">
                <a:latin typeface="Arial" panose="020B0604020202020204" pitchFamily="34" charset="0"/>
                <a:cs typeface="Arial" panose="020B0604020202020204" pitchFamily="34" charset="0"/>
              </a:rPr>
              <a:t>ichorCNA</a:t>
            </a:r>
            <a:r>
              <a:rPr lang="en-IL" sz="1400" dirty="0">
                <a:latin typeface="Arial" panose="020B0604020202020204" pitchFamily="34" charset="0"/>
                <a:cs typeface="Arial" panose="020B0604020202020204" pitchFamily="34" charset="0"/>
              </a:rPr>
              <a:t> to analyze copy number alterations)</a:t>
            </a:r>
            <a:endParaRPr lang="en-IL" sz="1400" kern="120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6C5209-F830-DCF6-E1F6-AE62E21DF211}"/>
              </a:ext>
            </a:extLst>
          </p:cNvPr>
          <p:cNvSpPr txBox="1"/>
          <p:nvPr/>
        </p:nvSpPr>
        <p:spPr>
          <a:xfrm rot="16200000">
            <a:off x="-557690" y="2161027"/>
            <a:ext cx="2160224" cy="297286"/>
          </a:xfrm>
          <a:prstGeom prst="rect">
            <a:avLst/>
          </a:prstGeom>
          <a:solidFill>
            <a:schemeClr val="bg1"/>
          </a:solidFill>
        </p:spPr>
        <p:txBody>
          <a:bodyPr wrap="none" lIns="7200" tIns="7200" rIns="7200" bIns="7200" rtlCol="0">
            <a:noAutofit/>
          </a:bodyPr>
          <a:lstStyle/>
          <a:p>
            <a:pPr algn="l"/>
            <a:r>
              <a:rPr lang="en-IL" sz="1400" kern="120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ichorCNA Tumor Fraction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CBBAC3-5BAD-1794-70ED-47528A03FBDD}"/>
              </a:ext>
            </a:extLst>
          </p:cNvPr>
          <p:cNvSpPr txBox="1"/>
          <p:nvPr/>
        </p:nvSpPr>
        <p:spPr>
          <a:xfrm>
            <a:off x="217940" y="4371240"/>
            <a:ext cx="5699602" cy="4055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Moldovan et al., 2024, Cell Reports Medicine 5, 101349 January 16, 2024</a:t>
            </a:r>
            <a:endParaRPr lang="en-US" sz="800" kern="1200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Multi-modal cell-free DNA genomic and </a:t>
            </a:r>
            <a:r>
              <a:rPr lang="en-US" sz="8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fragmentomic</a:t>
            </a:r>
            <a:r>
              <a:rPr lang="en-US" sz="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patterns enhance cancer survival and recurrence analysis</a:t>
            </a:r>
          </a:p>
          <a:p>
            <a:pPr algn="l"/>
            <a:r>
              <a:rPr lang="en-IL" sz="80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https://doi.org/10.1016/j.xcrm.2023.101349</a:t>
            </a:r>
            <a:endParaRPr lang="en-IL" sz="800" kern="1200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05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21DC1A-367A-69DC-584F-B08C80FF2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sz="2200" dirty="0"/>
              <a:t>DNASE1L3-associated fragmentation features are more strongly associated with total DNA levels than cancer DNA levels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A425C1C-7ABA-D061-60F6-78204DB39998}"/>
              </a:ext>
            </a:extLst>
          </p:cNvPr>
          <p:cNvGrpSpPr/>
          <p:nvPr/>
        </p:nvGrpSpPr>
        <p:grpSpPr>
          <a:xfrm>
            <a:off x="5905594" y="5383703"/>
            <a:ext cx="1762930" cy="1638574"/>
            <a:chOff x="7148463" y="3275876"/>
            <a:chExt cx="1762930" cy="163857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FD6C969-7472-9E34-A0D5-F45F0F2BF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8463" y="3275876"/>
              <a:ext cx="1762930" cy="163857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636F4DF-20BE-2011-272F-3D0B039FCEA4}"/>
                </a:ext>
              </a:extLst>
            </p:cNvPr>
            <p:cNvSpPr txBox="1"/>
            <p:nvPr/>
          </p:nvSpPr>
          <p:spPr>
            <a:xfrm>
              <a:off x="8072976" y="3408920"/>
              <a:ext cx="838417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rho=-0.68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B75220C-3CD2-30B7-7B0F-CFA21AB43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108" y="2634341"/>
            <a:ext cx="1898540" cy="19597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649A14-99CB-DCC6-C663-D2B2A79ACE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5072" y="1112468"/>
            <a:ext cx="4394200" cy="3657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2BBC986-803D-BCE9-1638-E41594291D81}"/>
              </a:ext>
            </a:extLst>
          </p:cNvPr>
          <p:cNvSpPr txBox="1"/>
          <p:nvPr/>
        </p:nvSpPr>
        <p:spPr>
          <a:xfrm>
            <a:off x="4759890" y="4654652"/>
            <a:ext cx="123668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Spearman’s rho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A0F4797-B165-D4EB-F8C0-9C2126C2882A}"/>
                  </a:ext>
                </a:extLst>
              </p14:cNvPr>
              <p14:cNvContentPartPr/>
              <p14:nvPr/>
            </p14:nvContentPartPr>
            <p14:xfrm>
              <a:off x="3679881" y="1954603"/>
              <a:ext cx="296640" cy="129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A0F4797-B165-D4EB-F8C0-9C2126C2882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73761" y="1948483"/>
                <a:ext cx="3088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7648289-DF5D-4390-4B9B-20641F108F07}"/>
                  </a:ext>
                </a:extLst>
              </p14:cNvPr>
              <p14:cNvContentPartPr/>
              <p14:nvPr/>
            </p14:nvContentPartPr>
            <p14:xfrm>
              <a:off x="4976601" y="1036963"/>
              <a:ext cx="330120" cy="217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7648289-DF5D-4390-4B9B-20641F108F0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70481" y="1030843"/>
                <a:ext cx="342360" cy="22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214BE5BD-6082-DA4E-5D55-B2EF82745AC7}"/>
              </a:ext>
            </a:extLst>
          </p:cNvPr>
          <p:cNvGrpSpPr/>
          <p:nvPr/>
        </p:nvGrpSpPr>
        <p:grpSpPr>
          <a:xfrm>
            <a:off x="4104681" y="794683"/>
            <a:ext cx="1067040" cy="457200"/>
            <a:chOff x="4104681" y="794683"/>
            <a:chExt cx="1067040" cy="45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FB329C3-4770-781A-A875-7F74BF3CE5C4}"/>
                    </a:ext>
                  </a:extLst>
                </p14:cNvPr>
                <p14:cNvContentPartPr/>
                <p14:nvPr/>
              </p14:nvContentPartPr>
              <p14:xfrm>
                <a:off x="4104681" y="884683"/>
                <a:ext cx="1067040" cy="367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FB329C3-4770-781A-A875-7F74BF3CE5C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98561" y="878563"/>
                  <a:ext cx="10792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4331D0D-0F3C-1F90-611C-363B6926F00D}"/>
                    </a:ext>
                  </a:extLst>
                </p14:cNvPr>
                <p14:cNvContentPartPr/>
                <p14:nvPr/>
              </p14:nvContentPartPr>
              <p14:xfrm>
                <a:off x="4612281" y="794683"/>
                <a:ext cx="18720" cy="117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4331D0D-0F3C-1F90-611C-363B6926F00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606161" y="788563"/>
                  <a:ext cx="30960" cy="12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B414378-B984-CBC7-32B0-54C1ABAD359F}"/>
                  </a:ext>
                </a:extLst>
              </p14:cNvPr>
              <p14:cNvContentPartPr/>
              <p14:nvPr/>
            </p14:nvContentPartPr>
            <p14:xfrm>
              <a:off x="4174889" y="2167176"/>
              <a:ext cx="335520" cy="2509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B414378-B984-CBC7-32B0-54C1ABAD359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68769" y="2161056"/>
                <a:ext cx="34776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715163B-46DE-7DA1-55F1-4D94528AA6F9}"/>
                  </a:ext>
                </a:extLst>
              </p14:cNvPr>
              <p14:cNvContentPartPr/>
              <p14:nvPr/>
            </p14:nvContentPartPr>
            <p14:xfrm>
              <a:off x="4336169" y="1755696"/>
              <a:ext cx="403560" cy="382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715163B-46DE-7DA1-55F1-4D94528AA6F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30049" y="1749576"/>
                <a:ext cx="415800" cy="39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30FBEFAB-47A8-D68E-3BCA-BA8067396230}"/>
              </a:ext>
            </a:extLst>
          </p:cNvPr>
          <p:cNvGrpSpPr/>
          <p:nvPr/>
        </p:nvGrpSpPr>
        <p:grpSpPr>
          <a:xfrm>
            <a:off x="3826049" y="1243056"/>
            <a:ext cx="739800" cy="710640"/>
            <a:chOff x="3826049" y="1243056"/>
            <a:chExt cx="739800" cy="71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239F7ED-8082-4174-EC9F-E2CC7116C76A}"/>
                    </a:ext>
                  </a:extLst>
                </p14:cNvPr>
                <p14:cNvContentPartPr/>
                <p14:nvPr/>
              </p14:nvContentPartPr>
              <p14:xfrm>
                <a:off x="3826049" y="1380216"/>
                <a:ext cx="739800" cy="573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239F7ED-8082-4174-EC9F-E2CC7116C76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19929" y="1374096"/>
                  <a:ext cx="752040" cy="5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F6024D2-D744-54F1-C4A9-A87BBBFE3AE2}"/>
                    </a:ext>
                  </a:extLst>
                </p14:cNvPr>
                <p14:cNvContentPartPr/>
                <p14:nvPr/>
              </p14:nvContentPartPr>
              <p14:xfrm>
                <a:off x="4096409" y="1243056"/>
                <a:ext cx="15480" cy="175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F6024D2-D744-54F1-C4A9-A87BBBFE3AE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90289" y="1236936"/>
                  <a:ext cx="27720" cy="1879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52F49C00-1604-90D8-F2C7-685C9B4D8F35}"/>
              </a:ext>
            </a:extLst>
          </p:cNvPr>
          <p:cNvSpPr txBox="1"/>
          <p:nvPr/>
        </p:nvSpPr>
        <p:spPr>
          <a:xfrm>
            <a:off x="2629192" y="1806811"/>
            <a:ext cx="1181879" cy="360365"/>
          </a:xfrm>
          <a:prstGeom prst="rect">
            <a:avLst/>
          </a:prstGeom>
          <a:noFill/>
        </p:spPr>
        <p:txBody>
          <a:bodyPr wrap="square" lIns="10800" tIns="10800" rIns="10800" bIns="10800" anchor="ctr" anchorCtr="0">
            <a:spAutoFit/>
          </a:bodyPr>
          <a:lstStyle/>
          <a:p>
            <a:pPr algn="ctr"/>
            <a:r>
              <a:rPr lang="en-US" sz="1100" b="1" dirty="0">
                <a:solidFill>
                  <a:srgbClr val="EA4A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Elevated</a:t>
            </a:r>
            <a:endParaRPr lang="en-US" sz="1100" b="1" dirty="0">
              <a:solidFill>
                <a:srgbClr val="EA4A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b="1" dirty="0">
                <a:solidFill>
                  <a:srgbClr val="EA4A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sz="1100" b="1" dirty="0" err="1">
                <a:solidFill>
                  <a:srgbClr val="EA4A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cfDNA</a:t>
            </a:r>
            <a:endParaRPr lang="en-US" sz="1100" b="1" dirty="0">
              <a:solidFill>
                <a:srgbClr val="EA4A3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1EEABB3-2D2F-07F9-6549-4952E7283651}"/>
              </a:ext>
            </a:extLst>
          </p:cNvPr>
          <p:cNvSpPr txBox="1"/>
          <p:nvPr/>
        </p:nvSpPr>
        <p:spPr>
          <a:xfrm>
            <a:off x="3076568" y="1373608"/>
            <a:ext cx="1455851" cy="360365"/>
          </a:xfrm>
          <a:prstGeom prst="rect">
            <a:avLst/>
          </a:prstGeom>
          <a:noFill/>
        </p:spPr>
        <p:txBody>
          <a:bodyPr wrap="square" lIns="10800" tIns="10800" rIns="10800" bIns="10800" anchor="ctr" anchorCtr="0">
            <a:spAutoFit/>
          </a:bodyPr>
          <a:lstStyle/>
          <a:p>
            <a:pPr algn="ctr"/>
            <a:r>
              <a:rPr lang="en-US" sz="1100" b="1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PC3 shortening</a:t>
            </a:r>
          </a:p>
          <a:p>
            <a:pPr algn="ctr"/>
            <a:r>
              <a:rPr lang="en-US" sz="11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DNASE1L3 activity</a:t>
            </a:r>
            <a:endParaRPr lang="en-US" sz="1100" b="1" dirty="0">
              <a:solidFill>
                <a:srgbClr val="00B0F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DF3BDCE-2067-76CC-EC7B-B2D9C32DADA1}"/>
              </a:ext>
            </a:extLst>
          </p:cNvPr>
          <p:cNvSpPr txBox="1"/>
          <p:nvPr/>
        </p:nvSpPr>
        <p:spPr>
          <a:xfrm>
            <a:off x="5239477" y="894533"/>
            <a:ext cx="1067040" cy="360365"/>
          </a:xfrm>
          <a:prstGeom prst="rect">
            <a:avLst/>
          </a:prstGeom>
          <a:noFill/>
          <a:ln>
            <a:noFill/>
          </a:ln>
        </p:spPr>
        <p:txBody>
          <a:bodyPr wrap="square" lIns="10800" tIns="10800" rIns="10800" bIns="10800" anchor="ctr" anchorCtr="0">
            <a:spAutoFit/>
          </a:bodyPr>
          <a:lstStyle/>
          <a:p>
            <a:pPr algn="ctr"/>
            <a:r>
              <a:rPr lang="en-US" sz="1100" b="1" dirty="0"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 cancer DNA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7A9ED11-1782-9AEF-7359-01D252176862}"/>
              </a:ext>
            </a:extLst>
          </p:cNvPr>
          <p:cNvSpPr txBox="1"/>
          <p:nvPr/>
        </p:nvSpPr>
        <p:spPr>
          <a:xfrm>
            <a:off x="2972293" y="2654779"/>
            <a:ext cx="628711" cy="286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740"/>
              </a:lnSpc>
            </a:pP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Nu.Q®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655C10F-BE85-1D38-C558-379476447BD8}"/>
              </a:ext>
            </a:extLst>
          </p:cNvPr>
          <p:cNvSpPr txBox="1"/>
          <p:nvPr/>
        </p:nvSpPr>
        <p:spPr>
          <a:xfrm rot="16200000">
            <a:off x="3252073" y="2304950"/>
            <a:ext cx="628711" cy="286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740"/>
              </a:lnSpc>
            </a:pP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Nu.Q®</a:t>
            </a:r>
          </a:p>
        </p:txBody>
      </p:sp>
    </p:spTree>
    <p:extLst>
      <p:ext uri="{BB962C8B-B14F-4D97-AF65-F5344CB8AC3E}">
        <p14:creationId xmlns:p14="http://schemas.microsoft.com/office/powerpoint/2010/main" val="753626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7B11CC-ED62-6816-1691-89A49D899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PC3-defined short fragments have similar immune:cancer ratio as typical fragments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1A2AFE3-E497-69A2-B7D8-D255F7D6A9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060" y="5233340"/>
            <a:ext cx="1312043" cy="221760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BD8F367-E0AD-0FCF-C8B1-F4612D0383F4}"/>
              </a:ext>
            </a:extLst>
          </p:cNvPr>
          <p:cNvGrpSpPr/>
          <p:nvPr/>
        </p:nvGrpSpPr>
        <p:grpSpPr>
          <a:xfrm>
            <a:off x="4247060" y="1385169"/>
            <a:ext cx="3054547" cy="3153965"/>
            <a:chOff x="216500" y="1729635"/>
            <a:chExt cx="3054547" cy="315396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21614BE-60B4-48FC-7E9B-066A77413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608" y="1729635"/>
              <a:ext cx="2635439" cy="2731197"/>
            </a:xfrm>
            <a:prstGeom prst="rect">
              <a:avLst/>
            </a:prstGeom>
          </p:spPr>
        </p:pic>
        <p:sp>
          <p:nvSpPr>
            <p:cNvPr id="16" name="Google Shape;700;p51">
              <a:extLst>
                <a:ext uri="{FF2B5EF4-FFF2-40B4-BE49-F238E27FC236}">
                  <a16:creationId xmlns:a16="http://schemas.microsoft.com/office/drawing/2014/main" id="{5D6AFCAE-DA1C-17E2-4693-9481CB948E26}"/>
                </a:ext>
              </a:extLst>
            </p:cNvPr>
            <p:cNvSpPr txBox="1"/>
            <p:nvPr/>
          </p:nvSpPr>
          <p:spPr>
            <a:xfrm>
              <a:off x="1100843" y="4245812"/>
              <a:ext cx="2027903" cy="637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7200" tIns="7200" rIns="7200" bIns="72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Percent Blood Cell Types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Typical frags</a:t>
              </a:r>
              <a:br>
                <a:rPr lang="en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(100-400bp)</a:t>
              </a:r>
              <a:endParaRPr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700;p51">
              <a:extLst>
                <a:ext uri="{FF2B5EF4-FFF2-40B4-BE49-F238E27FC236}">
                  <a16:creationId xmlns:a16="http://schemas.microsoft.com/office/drawing/2014/main" id="{F829A6C0-A3A0-81DA-D656-8CDED64B9002}"/>
                </a:ext>
              </a:extLst>
            </p:cNvPr>
            <p:cNvSpPr txBox="1"/>
            <p:nvPr/>
          </p:nvSpPr>
          <p:spPr>
            <a:xfrm rot="16200000">
              <a:off x="-478558" y="2712016"/>
              <a:ext cx="2027903" cy="637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7200" tIns="7200" rIns="7200" bIns="72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Percent Blood Cell Types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PC3 short frags</a:t>
              </a:r>
              <a:br>
                <a:rPr lang="en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(75-145bp, 245-295bp)</a:t>
              </a:r>
              <a:endParaRPr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A43C006-4909-46F5-E961-374D737EA5BB}"/>
              </a:ext>
            </a:extLst>
          </p:cNvPr>
          <p:cNvGrpSpPr/>
          <p:nvPr/>
        </p:nvGrpSpPr>
        <p:grpSpPr>
          <a:xfrm>
            <a:off x="7481036" y="1616125"/>
            <a:ext cx="1067617" cy="1484067"/>
            <a:chOff x="5799106" y="1616125"/>
            <a:chExt cx="1472253" cy="204654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8B886C6-6D25-B4FF-2E50-21B938CCCE5F}"/>
                </a:ext>
              </a:extLst>
            </p:cNvPr>
            <p:cNvGrpSpPr/>
            <p:nvPr/>
          </p:nvGrpSpPr>
          <p:grpSpPr>
            <a:xfrm>
              <a:off x="5799106" y="1743146"/>
              <a:ext cx="1472253" cy="1919520"/>
              <a:chOff x="5799106" y="1743146"/>
              <a:chExt cx="1472253" cy="1919520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833C8307-3366-624C-BC5C-1CEC19D9E188}"/>
                  </a:ext>
                </a:extLst>
              </p:cNvPr>
              <p:cNvGrpSpPr/>
              <p:nvPr/>
            </p:nvGrpSpPr>
            <p:grpSpPr>
              <a:xfrm>
                <a:off x="5811631" y="1743146"/>
                <a:ext cx="1459728" cy="1919520"/>
                <a:chOff x="5883461" y="796477"/>
                <a:chExt cx="1355456" cy="1782404"/>
              </a:xfrm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EAAEE7CD-3E5D-F3BD-1F07-1436D93E2F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91210" y="796477"/>
                  <a:ext cx="1347707" cy="1293799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1F405678-4EE2-73CB-1F09-1DE5440AB2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83461" y="2090276"/>
                  <a:ext cx="1137271" cy="488605"/>
                </a:xfrm>
                <a:prstGeom prst="rect">
                  <a:avLst/>
                </a:prstGeom>
              </p:spPr>
            </p:pic>
          </p:grp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17F9FCF6-40CC-A3DB-B610-DDCEE64873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99106" y="2007026"/>
                <a:ext cx="1065158" cy="314414"/>
              </a:xfrm>
              <a:prstGeom prst="rect">
                <a:avLst/>
              </a:prstGeom>
            </p:spPr>
          </p:pic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E99DCC2-8D40-077C-0765-FE4C277CAEDE}"/>
                </a:ext>
              </a:extLst>
            </p:cNvPr>
            <p:cNvSpPr/>
            <p:nvPr/>
          </p:nvSpPr>
          <p:spPr>
            <a:xfrm>
              <a:off x="5799106" y="1616125"/>
              <a:ext cx="1065158" cy="4193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19556BA8-7E30-3324-B66E-BFFD461F6E6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5678" y="1324804"/>
            <a:ext cx="3626174" cy="3328286"/>
          </a:xfrm>
        </p:spPr>
        <p:txBody>
          <a:bodyPr>
            <a:normAutofit/>
          </a:bodyPr>
          <a:lstStyle/>
          <a:p>
            <a:r>
              <a:rPr lang="en-IL" dirty="0"/>
              <a:t>COO analysis for:</a:t>
            </a:r>
          </a:p>
          <a:p>
            <a:pPr marL="285750" indent="-285750">
              <a:buFontTx/>
              <a:buChar char="-"/>
            </a:pPr>
            <a:r>
              <a:rPr lang="en-IL" b="0" dirty="0"/>
              <a:t>11 samples with high number of PC-3 shortened fragments</a:t>
            </a:r>
          </a:p>
          <a:p>
            <a:pPr marL="285750" indent="-285750">
              <a:buFontTx/>
              <a:buChar char="-"/>
            </a:pPr>
            <a:r>
              <a:rPr lang="en-IL" b="0" dirty="0"/>
              <a:t>AML ommitted</a:t>
            </a:r>
          </a:p>
          <a:p>
            <a:pPr marL="285750" indent="-285750">
              <a:buFontTx/>
              <a:buChar char="-"/>
            </a:pPr>
            <a:endParaRPr lang="en-IL" b="0" dirty="0"/>
          </a:p>
          <a:p>
            <a:r>
              <a:rPr lang="en-US" dirty="0"/>
              <a:t>Blood fraction sometimes has moderate reduction in short fragments</a:t>
            </a:r>
          </a:p>
          <a:p>
            <a:endParaRPr lang="en-US" dirty="0"/>
          </a:p>
          <a:p>
            <a:endParaRPr lang="en-IL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77037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E75383-392A-EBDE-4CEF-9678E4E4058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5835" y="944352"/>
            <a:ext cx="8348921" cy="361215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L" dirty="0"/>
              <a:t>ONT plasma sequencing identifies multiple distinct classes of long cfDNA fragments</a:t>
            </a:r>
          </a:p>
          <a:p>
            <a:pPr marL="462150" lvl="1" indent="-285750">
              <a:buFont typeface="Arial" panose="020B0604020202020204" pitchFamily="34" charset="0"/>
              <a:buChar char="•"/>
            </a:pPr>
            <a:r>
              <a:rPr lang="en-IL" dirty="0">
                <a:solidFill>
                  <a:schemeClr val="tx2"/>
                </a:solidFill>
              </a:rPr>
              <a:t>1-4kb fragments have </a:t>
            </a:r>
            <a:r>
              <a:rPr lang="en-IL" i="1" dirty="0">
                <a:solidFill>
                  <a:schemeClr val="tx2"/>
                </a:solidFill>
              </a:rPr>
              <a:t>in vivo </a:t>
            </a:r>
            <a:r>
              <a:rPr lang="en-IL" dirty="0">
                <a:solidFill>
                  <a:schemeClr val="tx2"/>
                </a:solidFill>
              </a:rPr>
              <a:t>fragmentation signature and tend to occur in hematopoetic cancers</a:t>
            </a:r>
          </a:p>
          <a:p>
            <a:pPr marL="462150" lvl="1" indent="-285750">
              <a:buFont typeface="Arial" panose="020B0604020202020204" pitchFamily="34" charset="0"/>
              <a:buChar char="•"/>
            </a:pPr>
            <a:r>
              <a:rPr lang="en-IL" dirty="0">
                <a:solidFill>
                  <a:schemeClr val="tx2"/>
                </a:solidFill>
              </a:rPr>
              <a:t>Can distinguish these from contamination of genomic DNA that occurs during processing</a:t>
            </a:r>
          </a:p>
          <a:p>
            <a:pPr marL="462150" lvl="1" indent="-285750">
              <a:buFont typeface="Arial" panose="020B0604020202020204" pitchFamily="34" charset="0"/>
              <a:buChar char="•"/>
            </a:pPr>
            <a:endParaRPr lang="en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Elevated levels of immune DNA could be mechanistically linked to shortened fragmentation sizes</a:t>
            </a:r>
            <a:endParaRPr lang="en-IL" dirty="0"/>
          </a:p>
          <a:p>
            <a:pPr marL="462150" lvl="1" indent="-285750">
              <a:buFont typeface="Arial" panose="020B0604020202020204" pitchFamily="34" charset="0"/>
              <a:buChar char="•"/>
            </a:pPr>
            <a:r>
              <a:rPr lang="en-IL" dirty="0">
                <a:solidFill>
                  <a:schemeClr val="tx2"/>
                </a:solidFill>
              </a:rPr>
              <a:t>Impaired cfDNA clearance and/or circulating DNASE1L3 availability?</a:t>
            </a:r>
          </a:p>
          <a:p>
            <a:pPr marL="462150" lvl="1" indent="-285750">
              <a:buFont typeface="Arial" panose="020B0604020202020204" pitchFamily="34" charset="0"/>
              <a:buChar char="•"/>
            </a:pPr>
            <a:endParaRPr lang="en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L" dirty="0"/>
              <a:t>Newer ONT reagents is yielding improved Cell of Origin analysis</a:t>
            </a:r>
          </a:p>
          <a:p>
            <a:pPr marL="462150" lvl="1" indent="-285750">
              <a:buFont typeface="Arial" panose="020B0604020202020204" pitchFamily="34" charset="0"/>
              <a:buChar char="•"/>
            </a:pPr>
            <a:r>
              <a:rPr lang="en-IL" dirty="0">
                <a:solidFill>
                  <a:schemeClr val="tx2"/>
                </a:solidFill>
              </a:rPr>
              <a:t>This study used MinION R9: </a:t>
            </a:r>
            <a:r>
              <a:rPr lang="en-IL" u="sng" dirty="0">
                <a:solidFill>
                  <a:schemeClr val="tx2"/>
                </a:solidFill>
              </a:rPr>
              <a:t>1-10M reads per flowcell </a:t>
            </a:r>
            <a:r>
              <a:rPr lang="en-IL" dirty="0">
                <a:solidFill>
                  <a:schemeClr val="tx2"/>
                </a:solidFill>
              </a:rPr>
              <a:t>(1 sample)</a:t>
            </a:r>
          </a:p>
          <a:p>
            <a:pPr marL="462150" lvl="1" indent="-285750">
              <a:buFont typeface="Arial" panose="020B0604020202020204" pitchFamily="34" charset="0"/>
              <a:buChar char="•"/>
            </a:pPr>
            <a:r>
              <a:rPr lang="en-IL" dirty="0">
                <a:solidFill>
                  <a:schemeClr val="tx2"/>
                </a:solidFill>
              </a:rPr>
              <a:t>Current work uses PromethION P2 Solo R10: </a:t>
            </a:r>
            <a:r>
              <a:rPr lang="en-IL" u="sng" dirty="0">
                <a:solidFill>
                  <a:schemeClr val="tx2"/>
                </a:solidFill>
              </a:rPr>
              <a:t>120M reads per flowcell </a:t>
            </a:r>
            <a:r>
              <a:rPr lang="en-IL" dirty="0">
                <a:solidFill>
                  <a:schemeClr val="tx2"/>
                </a:solidFill>
              </a:rPr>
              <a:t>(4-6 samples)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8DFC00-2D12-A65E-0F6A-FE33A038B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Conclusions and 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2139914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EAA812-3BB1-BBFF-30E0-751F27A809D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9387" y="3549983"/>
            <a:ext cx="8573941" cy="125537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IL" sz="1600" dirty="0"/>
              <a:t>Volition:</a:t>
            </a:r>
          </a:p>
          <a:p>
            <a:pPr>
              <a:lnSpc>
                <a:spcPct val="100000"/>
              </a:lnSpc>
            </a:pPr>
            <a:r>
              <a:rPr lang="en-IL" sz="1600" b="0" dirty="0"/>
              <a:t>Sarah Erdman, Justin Cayford, Terry Kelly</a:t>
            </a:r>
          </a:p>
          <a:p>
            <a:pPr>
              <a:lnSpc>
                <a:spcPct val="100000"/>
              </a:lnSpc>
            </a:pPr>
            <a:r>
              <a:rPr lang="en-IL" sz="1600" b="0" dirty="0"/>
              <a:t>Marielle Herzog &amp; </a:t>
            </a:r>
            <a:r>
              <a:rPr lang="en-US" sz="1600" b="0" dirty="0"/>
              <a:t>Priscilla Van den </a:t>
            </a:r>
            <a:r>
              <a:rPr lang="en-US" sz="1600" b="0" dirty="0" err="1"/>
              <a:t>Ackerveken</a:t>
            </a:r>
            <a:r>
              <a:rPr lang="en-US" sz="1600" b="0" dirty="0"/>
              <a:t> </a:t>
            </a:r>
            <a:r>
              <a:rPr lang="en-IL" sz="1600" b="0" dirty="0"/>
              <a:t>(see poster</a:t>
            </a:r>
            <a:r>
              <a:rPr lang="en-US" sz="1600" b="0" dirty="0"/>
              <a:t>s</a:t>
            </a:r>
            <a:r>
              <a:rPr lang="en-IL" sz="1600" b="0" dirty="0"/>
              <a:t>!),  Daniel Halter, </a:t>
            </a:r>
            <a:r>
              <a:rPr lang="en-US" sz="1600" b="0" dirty="0"/>
              <a:t>Jacques </a:t>
            </a:r>
            <a:r>
              <a:rPr lang="en-US" sz="1600" b="0" dirty="0" err="1"/>
              <a:t>Avaux</a:t>
            </a:r>
            <a:r>
              <a:rPr lang="en-US" sz="1600" b="0" dirty="0"/>
              <a:t>, </a:t>
            </a:r>
          </a:p>
          <a:p>
            <a:pPr>
              <a:lnSpc>
                <a:spcPct val="100000"/>
              </a:lnSpc>
            </a:pPr>
            <a:r>
              <a:rPr lang="en-IL" sz="1600" b="0" dirty="0"/>
              <a:t>Gaetan Michel </a:t>
            </a:r>
          </a:p>
          <a:p>
            <a:pPr>
              <a:lnSpc>
                <a:spcPct val="100000"/>
              </a:lnSpc>
            </a:pPr>
            <a:endParaRPr lang="en-IL" sz="1600" b="0" dirty="0"/>
          </a:p>
          <a:p>
            <a:pPr>
              <a:lnSpc>
                <a:spcPct val="100000"/>
              </a:lnSpc>
            </a:pPr>
            <a:endParaRPr lang="en-IL" sz="1600" b="0" dirty="0"/>
          </a:p>
          <a:p>
            <a:pPr>
              <a:lnSpc>
                <a:spcPct val="100000"/>
              </a:lnSpc>
            </a:pPr>
            <a:endParaRPr lang="en-IL" sz="1600" b="0" dirty="0"/>
          </a:p>
          <a:p>
            <a:pPr>
              <a:lnSpc>
                <a:spcPct val="100000"/>
              </a:lnSpc>
            </a:pPr>
            <a:endParaRPr lang="en-IL" sz="1600" b="0" dirty="0"/>
          </a:p>
          <a:p>
            <a:pPr>
              <a:lnSpc>
                <a:spcPct val="100000"/>
              </a:lnSpc>
            </a:pPr>
            <a:endParaRPr lang="en-IL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38E632-F01A-A4EC-F1D8-C6D790240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Acknowledgements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715C74-CAA8-8C80-9B35-A33352F54F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346"/>
            <a:ext cx="9012322" cy="293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1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9B0F36-CD1B-7DD6-9997-4A7D57FECBD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04476" y="1099335"/>
            <a:ext cx="3739302" cy="3328286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b="0" dirty="0"/>
              <a:t>In cancer patients, fraction of cancer-derived circulating DNA rarely goes above 50%</a:t>
            </a:r>
          </a:p>
          <a:p>
            <a:pPr marL="285750" indent="-285750">
              <a:buFontTx/>
              <a:buChar char="-"/>
            </a:pPr>
            <a:r>
              <a:rPr lang="en-US" dirty="0"/>
              <a:t>However, total </a:t>
            </a:r>
            <a:r>
              <a:rPr lang="en-US" dirty="0" err="1"/>
              <a:t>cfDNA</a:t>
            </a:r>
            <a:r>
              <a:rPr lang="en-US" dirty="0"/>
              <a:t> levels are often 10x higher than healthy individuals</a:t>
            </a:r>
          </a:p>
          <a:p>
            <a:pPr marL="285750" indent="-285750">
              <a:buFontTx/>
              <a:buChar char="-"/>
            </a:pPr>
            <a:r>
              <a:rPr lang="en-US" dirty="0"/>
              <a:t>Thus, non-cancer DNA must be highly elevated as well</a:t>
            </a:r>
          </a:p>
          <a:p>
            <a:pPr marL="285750" indent="-285750">
              <a:buFontTx/>
              <a:buChar char="-"/>
            </a:pPr>
            <a:endParaRPr lang="en-I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E6240F-5CE9-4809-C85D-4FB5BB8E05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10" y="976832"/>
            <a:ext cx="4010631" cy="2665676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DD0DAEE0-3FAE-A96B-78B7-F5E37612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31" y="150384"/>
            <a:ext cx="7119188" cy="565495"/>
          </a:xfrm>
        </p:spPr>
        <p:txBody>
          <a:bodyPr anchor="ctr" anchorCtr="0"/>
          <a:lstStyle/>
          <a:p>
            <a:r>
              <a:rPr lang="en-IL" sz="2400" dirty="0"/>
              <a:t>Background - Elevated immune cfDNA in cancer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96BA88-D80B-5677-B75B-C90E1839C0C7}"/>
              </a:ext>
            </a:extLst>
          </p:cNvPr>
          <p:cNvSpPr txBox="1"/>
          <p:nvPr/>
        </p:nvSpPr>
        <p:spPr>
          <a:xfrm rot="16200000">
            <a:off x="-792406" y="1948667"/>
            <a:ext cx="1976033" cy="297286"/>
          </a:xfrm>
          <a:prstGeom prst="rect">
            <a:avLst/>
          </a:prstGeom>
          <a:solidFill>
            <a:schemeClr val="bg1"/>
          </a:solidFill>
        </p:spPr>
        <p:txBody>
          <a:bodyPr wrap="none" lIns="7200" tIns="7200" rIns="7200" bIns="7200" rtlCol="0">
            <a:noAutofit/>
          </a:bodyPr>
          <a:lstStyle/>
          <a:p>
            <a:pPr algn="ctr"/>
            <a:r>
              <a:rPr lang="en-IL" sz="1400" kern="120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DNA ng/mL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1ED0E7-36AB-36FB-F4DB-DD05E95D7F75}"/>
              </a:ext>
            </a:extLst>
          </p:cNvPr>
          <p:cNvSpPr txBox="1"/>
          <p:nvPr/>
        </p:nvSpPr>
        <p:spPr>
          <a:xfrm>
            <a:off x="454742" y="3752998"/>
            <a:ext cx="3832462" cy="297286"/>
          </a:xfrm>
          <a:prstGeom prst="rect">
            <a:avLst/>
          </a:prstGeom>
          <a:noFill/>
        </p:spPr>
        <p:txBody>
          <a:bodyPr wrap="none" lIns="7200" tIns="7200" rIns="7200" bIns="7200" rtlCol="0">
            <a:noAutofit/>
          </a:bodyPr>
          <a:lstStyle/>
          <a:p>
            <a:pPr algn="l"/>
            <a:r>
              <a:rPr lang="en-IL" sz="1400" kern="120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80x Illumina Whole-Genome Bisulfite (WGBS)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3CD363-E2B4-5F40-4661-D185C071E18F}"/>
              </a:ext>
            </a:extLst>
          </p:cNvPr>
          <p:cNvSpPr txBox="1"/>
          <p:nvPr/>
        </p:nvSpPr>
        <p:spPr>
          <a:xfrm>
            <a:off x="388502" y="4427621"/>
            <a:ext cx="6054938" cy="416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Mattox </a:t>
            </a:r>
            <a:r>
              <a:rPr lang="en-US" sz="8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AK,et</a:t>
            </a:r>
            <a:r>
              <a:rPr lang="en-US" sz="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al. The Origin of Highly Elevated Cell-Free DNA in Healthy Individuals and Patients with Pancreatic, Colorectal, Lung, or Ovarian Cancer. Cancer </a:t>
            </a:r>
            <a:r>
              <a:rPr lang="en-US" sz="8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Discov</a:t>
            </a:r>
            <a:r>
              <a:rPr lang="en-US" sz="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2023 Oct 5;13(10):2166-2179.</a:t>
            </a:r>
          </a:p>
          <a:p>
            <a:r>
              <a:rPr lang="en-US" sz="800" b="0" i="0" u="sng" dirty="0">
                <a:solidFill>
                  <a:srgbClr val="2054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10.1158/2159-8290.CD-21-1252</a:t>
            </a:r>
            <a:endParaRPr lang="en-US" sz="800" b="0" i="0" dirty="0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633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9B0F36-CD1B-7DD6-9997-4A7D57FECBD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04476" y="1099334"/>
            <a:ext cx="3739302" cy="3893782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b="0" dirty="0"/>
              <a:t>In cancer patients, fraction of cancer-derived circulating DNA rarely goes above 50%</a:t>
            </a:r>
          </a:p>
          <a:p>
            <a:pPr marL="285750" indent="-285750">
              <a:buFontTx/>
              <a:buChar char="-"/>
            </a:pPr>
            <a:r>
              <a:rPr lang="en-US" b="0" dirty="0"/>
              <a:t>However, total </a:t>
            </a:r>
            <a:r>
              <a:rPr lang="en-US" b="0" dirty="0" err="1"/>
              <a:t>cfDNA</a:t>
            </a:r>
            <a:r>
              <a:rPr lang="en-US" b="0" dirty="0"/>
              <a:t> levels are often 10x higher than healthy individuals</a:t>
            </a:r>
          </a:p>
          <a:p>
            <a:pPr marL="285750" indent="-285750">
              <a:buFontTx/>
              <a:buChar char="-"/>
            </a:pPr>
            <a:r>
              <a:rPr lang="en-US" b="0" dirty="0"/>
              <a:t>Thus, non-cancer DNA must be highly elevated as well</a:t>
            </a:r>
          </a:p>
          <a:p>
            <a:pPr marL="285750" indent="-285750">
              <a:buFontTx/>
              <a:buChar char="-"/>
            </a:pPr>
            <a:r>
              <a:rPr lang="en-US" dirty="0"/>
              <a:t>Non-cancer DNA is primarily immune cell types</a:t>
            </a:r>
          </a:p>
          <a:p>
            <a:pPr marL="285750" indent="-285750">
              <a:buFontTx/>
              <a:buChar char="-"/>
            </a:pPr>
            <a:endParaRPr lang="en-IL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D0DFBD0F-44C2-CEB6-ACFB-46CB191C4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31" y="150385"/>
            <a:ext cx="7119188" cy="516366"/>
          </a:xfrm>
        </p:spPr>
        <p:txBody>
          <a:bodyPr anchor="ctr" anchorCtr="0"/>
          <a:lstStyle/>
          <a:p>
            <a:r>
              <a:rPr lang="en-IL" sz="2400" dirty="0"/>
              <a:t>Background - Elevated immune cfDNA in cancer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9F4AF0F-C890-F376-0EEA-9863E2451D96}"/>
              </a:ext>
            </a:extLst>
          </p:cNvPr>
          <p:cNvGrpSpPr/>
          <p:nvPr/>
        </p:nvGrpSpPr>
        <p:grpSpPr>
          <a:xfrm>
            <a:off x="72906" y="903183"/>
            <a:ext cx="4731570" cy="3083089"/>
            <a:chOff x="-7019" y="1088920"/>
            <a:chExt cx="4731570" cy="308308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D2DCC8-9010-A790-BC59-EF2707BC9942}"/>
                </a:ext>
              </a:extLst>
            </p:cNvPr>
            <p:cNvGrpSpPr/>
            <p:nvPr/>
          </p:nvGrpSpPr>
          <p:grpSpPr>
            <a:xfrm>
              <a:off x="-7019" y="1088920"/>
              <a:ext cx="4731570" cy="3083089"/>
              <a:chOff x="-7019" y="1088920"/>
              <a:chExt cx="4731570" cy="3083089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0A8FB0-00A5-646A-FFD5-580DB4EFEC1A}"/>
                  </a:ext>
                </a:extLst>
              </p:cNvPr>
              <p:cNvSpPr txBox="1"/>
              <p:nvPr/>
            </p:nvSpPr>
            <p:spPr>
              <a:xfrm>
                <a:off x="373779" y="3874723"/>
                <a:ext cx="3832462" cy="297286"/>
              </a:xfrm>
              <a:prstGeom prst="rect">
                <a:avLst/>
              </a:prstGeom>
              <a:noFill/>
            </p:spPr>
            <p:txBody>
              <a:bodyPr wrap="none" lIns="7200" tIns="7200" rIns="7200" bIns="7200" rtlCol="0">
                <a:noAutofit/>
              </a:bodyPr>
              <a:lstStyle/>
              <a:p>
                <a:pPr algn="l"/>
                <a:r>
                  <a:rPr lang="en-IL" sz="1400" kern="1200" dirty="0"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80x Illumina Whole-Genome Bisulfite (WGBS)</a:t>
                </a:r>
              </a:p>
              <a:p>
                <a:pPr algn="l"/>
                <a:r>
                  <a:rPr lang="en-IL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Methylation-based Cell of Origin (COO) analysis</a:t>
                </a:r>
                <a:endParaRPr lang="en-IL" sz="1400" kern="1200" dirty="0"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EADC6BF2-C743-C5DE-98F4-6FB52597BFE5}"/>
                  </a:ext>
                </a:extLst>
              </p:cNvPr>
              <p:cNvGrpSpPr/>
              <p:nvPr/>
            </p:nvGrpSpPr>
            <p:grpSpPr>
              <a:xfrm>
                <a:off x="-7019" y="1088920"/>
                <a:ext cx="4731570" cy="2801521"/>
                <a:chOff x="-76760" y="1096669"/>
                <a:chExt cx="4731570" cy="2801521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506498C9-8F24-0172-D02A-7278D2EF17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631" y="1096669"/>
                  <a:ext cx="4575179" cy="2652878"/>
                </a:xfrm>
                <a:prstGeom prst="rect">
                  <a:avLst/>
                </a:prstGeom>
              </p:spPr>
            </p:pic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8345BBD-9B7D-5448-6690-4C22575E2328}"/>
                    </a:ext>
                  </a:extLst>
                </p:cNvPr>
                <p:cNvSpPr txBox="1"/>
                <p:nvPr/>
              </p:nvSpPr>
              <p:spPr>
                <a:xfrm>
                  <a:off x="1301993" y="3600904"/>
                  <a:ext cx="1976033" cy="29728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7200" tIns="7200" rIns="7200" bIns="7200" rtlCol="0">
                  <a:noAutofit/>
                </a:bodyPr>
                <a:lstStyle/>
                <a:p>
                  <a:pPr algn="ctr"/>
                  <a:r>
                    <a:rPr lang="en-IL" sz="1400" kern="1200" dirty="0"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Total DNA ng/mL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DFE9361-3314-F10D-601C-048429E79980}"/>
                    </a:ext>
                  </a:extLst>
                </p:cNvPr>
                <p:cNvSpPr txBox="1"/>
                <p:nvPr/>
              </p:nvSpPr>
              <p:spPr>
                <a:xfrm rot="16200000">
                  <a:off x="-916134" y="2102734"/>
                  <a:ext cx="1976033" cy="29728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7200" tIns="7200" rIns="7200" bIns="7200" rtlCol="0">
                  <a:noAutofit/>
                </a:bodyPr>
                <a:lstStyle/>
                <a:p>
                  <a:pPr algn="ctr"/>
                  <a:r>
                    <a:rPr lang="en-IL" sz="1400" kern="1200" dirty="0"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Leukocyte contribution ng/mL</a:t>
                  </a:r>
                </a:p>
              </p:txBody>
            </p:sp>
          </p:grp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7D10DDA-C791-6C33-9AD1-4646A264BA73}"/>
                </a:ext>
              </a:extLst>
            </p:cNvPr>
            <p:cNvSpPr/>
            <p:nvPr/>
          </p:nvSpPr>
          <p:spPr>
            <a:xfrm>
              <a:off x="1703540" y="1088920"/>
              <a:ext cx="1252602" cy="288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B4A071F-D8B7-04E3-2AD3-27D4AFB2B591}"/>
              </a:ext>
            </a:extLst>
          </p:cNvPr>
          <p:cNvSpPr txBox="1"/>
          <p:nvPr/>
        </p:nvSpPr>
        <p:spPr>
          <a:xfrm>
            <a:off x="260831" y="4351421"/>
            <a:ext cx="4512111" cy="416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Mattox </a:t>
            </a:r>
            <a:r>
              <a:rPr lang="en-US" sz="8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AK,et</a:t>
            </a:r>
            <a:r>
              <a:rPr lang="en-US" sz="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al. The Origin of Highly Elevated Cell-Free DNA in Healthy Individuals and Patients with Pancreatic, Colorectal, Lung, or Ovarian Cancer. Cancer </a:t>
            </a:r>
            <a:r>
              <a:rPr lang="en-US" sz="8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Discov</a:t>
            </a:r>
            <a:r>
              <a:rPr lang="en-US" sz="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2023 Oct 5;13(10):2166-2179.</a:t>
            </a:r>
          </a:p>
          <a:p>
            <a:r>
              <a:rPr lang="en-US" sz="800" b="0" i="0" u="sng" dirty="0">
                <a:solidFill>
                  <a:srgbClr val="2054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10.1158/2159-8290.CD-21-1252</a:t>
            </a:r>
            <a:endParaRPr lang="en-US" sz="800" b="0" i="0" dirty="0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286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9B0F36-CD1B-7DD6-9997-4A7D57FECBD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04476" y="1099334"/>
            <a:ext cx="3739302" cy="3893782"/>
          </a:xfrm>
        </p:spPr>
        <p:txBody>
          <a:bodyPr>
            <a:normAutofit/>
          </a:bodyPr>
          <a:lstStyle/>
          <a:p>
            <a:r>
              <a:rPr lang="en-IL" u="sng" dirty="0"/>
              <a:t>Questions:</a:t>
            </a:r>
          </a:p>
          <a:p>
            <a:pPr marL="342900" indent="-342900">
              <a:buFont typeface="+mj-lt"/>
              <a:buAutoNum type="arabicPeriod"/>
            </a:pPr>
            <a:r>
              <a:rPr lang="en-IL" b="0" dirty="0"/>
              <a:t>Can PCR-free Nanopore sequencing provide a better view on cancer fragmentomes?</a:t>
            </a:r>
          </a:p>
          <a:p>
            <a:pPr marL="342900" indent="-342900">
              <a:buFont typeface="+mj-lt"/>
              <a:buAutoNum type="arabicPeriod"/>
            </a:pPr>
            <a:r>
              <a:rPr lang="en-IL" b="0" dirty="0"/>
              <a:t>Can methylation from Nanopore sequencing be used for COO analysis? 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D0DFBD0F-44C2-CEB6-ACFB-46CB191C4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31" y="150384"/>
            <a:ext cx="7119188" cy="446431"/>
          </a:xfrm>
        </p:spPr>
        <p:txBody>
          <a:bodyPr anchor="ctr" anchorCtr="0"/>
          <a:lstStyle/>
          <a:p>
            <a:r>
              <a:rPr lang="en-IL" sz="2400" dirty="0"/>
              <a:t>Background - Elevated immune cfDNA in cancer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977AC5-0CC0-B902-C469-65309EB9FEE7}"/>
              </a:ext>
            </a:extLst>
          </p:cNvPr>
          <p:cNvGrpSpPr/>
          <p:nvPr/>
        </p:nvGrpSpPr>
        <p:grpSpPr>
          <a:xfrm>
            <a:off x="-7020" y="940277"/>
            <a:ext cx="4731570" cy="2801521"/>
            <a:chOff x="-7019" y="1088920"/>
            <a:chExt cx="4731570" cy="280152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28B306B-9FC5-09EC-5876-DD056B35E227}"/>
                </a:ext>
              </a:extLst>
            </p:cNvPr>
            <p:cNvGrpSpPr/>
            <p:nvPr/>
          </p:nvGrpSpPr>
          <p:grpSpPr>
            <a:xfrm>
              <a:off x="-7019" y="1088920"/>
              <a:ext cx="4731570" cy="2801521"/>
              <a:chOff x="-76760" y="1096669"/>
              <a:chExt cx="4731570" cy="2801521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BBCDFB-2CC6-3FD6-D40D-EA029037E1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631" y="1096669"/>
                <a:ext cx="4575179" cy="2652878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1C3967B-C824-7407-DE51-FD6FA85F2472}"/>
                  </a:ext>
                </a:extLst>
              </p:cNvPr>
              <p:cNvSpPr txBox="1"/>
              <p:nvPr/>
            </p:nvSpPr>
            <p:spPr>
              <a:xfrm>
                <a:off x="1301993" y="3600904"/>
                <a:ext cx="1976033" cy="2972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" tIns="7200" rIns="7200" bIns="7200" rtlCol="0">
                <a:noAutofit/>
              </a:bodyPr>
              <a:lstStyle/>
              <a:p>
                <a:pPr algn="ctr"/>
                <a:r>
                  <a:rPr lang="en-IL" sz="1400" kern="1200" dirty="0"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Total DNA ng/mL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6E5DAF7-CCAB-1DE9-CC1B-821FD1C1D1F1}"/>
                  </a:ext>
                </a:extLst>
              </p:cNvPr>
              <p:cNvSpPr txBox="1"/>
              <p:nvPr/>
            </p:nvSpPr>
            <p:spPr>
              <a:xfrm rot="16200000">
                <a:off x="-916134" y="2102734"/>
                <a:ext cx="1976033" cy="2972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" tIns="7200" rIns="7200" bIns="7200" rtlCol="0">
                <a:noAutofit/>
              </a:bodyPr>
              <a:lstStyle/>
              <a:p>
                <a:pPr algn="ctr"/>
                <a:r>
                  <a:rPr lang="en-IL" sz="1400" kern="1200" dirty="0"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Leukocyte contribution ng/mL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2ADF19D-E8FB-79D8-A617-BFD885B8A7E1}"/>
                </a:ext>
              </a:extLst>
            </p:cNvPr>
            <p:cNvSpPr/>
            <p:nvPr/>
          </p:nvSpPr>
          <p:spPr>
            <a:xfrm>
              <a:off x="1703540" y="1088920"/>
              <a:ext cx="1252602" cy="288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3B8372D-BD6C-25AF-7187-E9FA54AFEFEE}"/>
              </a:ext>
            </a:extLst>
          </p:cNvPr>
          <p:cNvSpPr txBox="1"/>
          <p:nvPr/>
        </p:nvSpPr>
        <p:spPr>
          <a:xfrm>
            <a:off x="373779" y="3826735"/>
            <a:ext cx="3832462" cy="297286"/>
          </a:xfrm>
          <a:prstGeom prst="rect">
            <a:avLst/>
          </a:prstGeom>
          <a:noFill/>
        </p:spPr>
        <p:txBody>
          <a:bodyPr wrap="none" lIns="7200" tIns="7200" rIns="7200" bIns="7200" rtlCol="0">
            <a:noAutofit/>
          </a:bodyPr>
          <a:lstStyle/>
          <a:p>
            <a:pPr algn="l"/>
            <a:r>
              <a:rPr lang="en-IL" sz="1400" kern="120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80x Illumina Whole-Genome Bisulfite (WGBS)</a:t>
            </a:r>
          </a:p>
          <a:p>
            <a:r>
              <a:rPr lang="en-IL" sz="1400" dirty="0">
                <a:latin typeface="Arial" panose="020B0604020202020204" pitchFamily="34" charset="0"/>
                <a:cs typeface="Arial" panose="020B0604020202020204" pitchFamily="34" charset="0"/>
              </a:rPr>
              <a:t>Methylation-based Cell of Origin (COO) analysis</a:t>
            </a:r>
            <a:endParaRPr lang="en-IL" sz="1400" kern="120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3D3FA5-2A46-5489-3C3F-46CA87773156}"/>
              </a:ext>
            </a:extLst>
          </p:cNvPr>
          <p:cNvSpPr txBox="1"/>
          <p:nvPr/>
        </p:nvSpPr>
        <p:spPr>
          <a:xfrm>
            <a:off x="260831" y="4351421"/>
            <a:ext cx="4512111" cy="416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Mattox </a:t>
            </a:r>
            <a:r>
              <a:rPr lang="en-US" sz="8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AK,et</a:t>
            </a:r>
            <a:r>
              <a:rPr lang="en-US" sz="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al. The Origin of Highly Elevated Cell-Free DNA in Healthy Individuals and Patients with Pancreatic, Colorectal, Lung, or Ovarian Cancer. Cancer </a:t>
            </a:r>
            <a:r>
              <a:rPr lang="en-US" sz="8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Discov</a:t>
            </a:r>
            <a:r>
              <a:rPr lang="en-US" sz="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2023 Oct 5;13(10):2166-2179.</a:t>
            </a:r>
          </a:p>
          <a:p>
            <a:r>
              <a:rPr lang="en-US" sz="800" b="0" i="0" u="sng" dirty="0">
                <a:solidFill>
                  <a:srgbClr val="2054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10.1158/2159-8290.CD-21-1252</a:t>
            </a:r>
            <a:endParaRPr lang="en-US" sz="800" b="0" i="0" dirty="0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445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F48A2A9-B9CA-A2E1-93C8-BFE0833A5CE4}"/>
              </a:ext>
            </a:extLst>
          </p:cNvPr>
          <p:cNvGrpSpPr/>
          <p:nvPr/>
        </p:nvGrpSpPr>
        <p:grpSpPr>
          <a:xfrm>
            <a:off x="2559734" y="2663152"/>
            <a:ext cx="3420688" cy="2199252"/>
            <a:chOff x="5162204" y="2722166"/>
            <a:chExt cx="3420688" cy="219925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A93CAA5-3872-6140-2E9C-81EFC03E0C45}"/>
                </a:ext>
              </a:extLst>
            </p:cNvPr>
            <p:cNvGrpSpPr/>
            <p:nvPr/>
          </p:nvGrpSpPr>
          <p:grpSpPr>
            <a:xfrm>
              <a:off x="5277016" y="2722166"/>
              <a:ext cx="3305876" cy="2199252"/>
              <a:chOff x="5277016" y="2722166"/>
              <a:chExt cx="3305876" cy="219925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5D27C71F-2AEB-98EE-8581-118AECF335D4}"/>
                  </a:ext>
                </a:extLst>
              </p:cNvPr>
              <p:cNvGrpSpPr/>
              <p:nvPr/>
            </p:nvGrpSpPr>
            <p:grpSpPr>
              <a:xfrm>
                <a:off x="5346984" y="2915257"/>
                <a:ext cx="2271730" cy="2006161"/>
                <a:chOff x="1153114" y="1155758"/>
                <a:chExt cx="2271730" cy="2006161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5238D40E-4EDD-6AC4-AF3E-4F73E2C57265}"/>
                    </a:ext>
                  </a:extLst>
                </p:cNvPr>
                <p:cNvGrpSpPr/>
                <p:nvPr/>
              </p:nvGrpSpPr>
              <p:grpSpPr>
                <a:xfrm>
                  <a:off x="1153114" y="1155758"/>
                  <a:ext cx="2271730" cy="1848843"/>
                  <a:chOff x="1153114" y="1155757"/>
                  <a:chExt cx="3261868" cy="2654665"/>
                </a:xfrm>
              </p:grpSpPr>
              <p:pic>
                <p:nvPicPr>
                  <p:cNvPr id="18" name="Picture 17">
                    <a:extLst>
                      <a:ext uri="{FF2B5EF4-FFF2-40B4-BE49-F238E27FC236}">
                        <a16:creationId xmlns:a16="http://schemas.microsoft.com/office/drawing/2014/main" id="{F4A38674-21A0-3FCA-797A-A9D84CCA87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53114" y="1155757"/>
                    <a:ext cx="3261868" cy="2224001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18">
                    <a:extLst>
                      <a:ext uri="{FF2B5EF4-FFF2-40B4-BE49-F238E27FC236}">
                        <a16:creationId xmlns:a16="http://schemas.microsoft.com/office/drawing/2014/main" id="{43A63E9D-AD20-5EB3-C6A3-D9D34A58BB2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453574" y="3379758"/>
                    <a:ext cx="2935547" cy="430664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88806BD-E17A-33E7-B367-02736A4E0004}"/>
                    </a:ext>
                  </a:extLst>
                </p:cNvPr>
                <p:cNvSpPr txBox="1"/>
                <p:nvPr/>
              </p:nvSpPr>
              <p:spPr>
                <a:xfrm>
                  <a:off x="1414511" y="2900309"/>
                  <a:ext cx="1748936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Frag </a:t>
                  </a:r>
                  <a:r>
                    <a:rPr lang="en-US" sz="11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len</a:t>
                  </a:r>
                  <a:r>
                    <a:rPr lang="en-US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(log scale)</a:t>
                  </a:r>
                  <a:endParaRPr lang="en-US" sz="11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858294A-602C-5128-BFD1-B9A8B440E25E}"/>
                    </a:ext>
                  </a:extLst>
                </p:cNvPr>
                <p:cNvSpPr txBox="1"/>
                <p:nvPr/>
              </p:nvSpPr>
              <p:spPr>
                <a:xfrm>
                  <a:off x="2387219" y="1294762"/>
                  <a:ext cx="921114" cy="440452"/>
                </a:xfrm>
                <a:prstGeom prst="rect">
                  <a:avLst/>
                </a:prstGeom>
                <a:noFill/>
              </p:spPr>
              <p:txBody>
                <a:bodyPr wrap="square" lIns="10800" tIns="10800" rIns="10800" bIns="10800" anchor="ctr" anchorCtr="0">
                  <a:spAutoFit/>
                </a:bodyPr>
                <a:lstStyle/>
                <a:p>
                  <a:pPr>
                    <a:lnSpc>
                      <a:spcPts val="1740"/>
                    </a:lnSpc>
                  </a:pPr>
                  <a:r>
                    <a:rPr lang="en-US" sz="1050" b="1" dirty="0"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43%</a:t>
                  </a:r>
                </a:p>
                <a:p>
                  <a:pPr>
                    <a:lnSpc>
                      <a:spcPts val="1740"/>
                    </a:lnSpc>
                  </a:pPr>
                  <a:r>
                    <a:rPr lang="en-US" sz="1050" b="1" dirty="0"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&gt;800 bp</a:t>
                  </a:r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5AEEB10-2F3D-F5A2-7B1D-A20058B5E53F}"/>
                  </a:ext>
                </a:extLst>
              </p:cNvPr>
              <p:cNvSpPr txBox="1"/>
              <p:nvPr/>
            </p:nvSpPr>
            <p:spPr>
              <a:xfrm>
                <a:off x="5277016" y="2722166"/>
                <a:ext cx="3305876" cy="222443"/>
              </a:xfrm>
              <a:prstGeom prst="rect">
                <a:avLst/>
              </a:prstGeom>
              <a:noFill/>
            </p:spPr>
            <p:txBody>
              <a:bodyPr wrap="square" lIns="10800" tIns="10800" rIns="10800" bIns="10800" anchor="ctr" anchorCtr="0">
                <a:spAutoFit/>
              </a:bodyPr>
              <a:lstStyle/>
              <a:p>
                <a:pPr>
                  <a:lnSpc>
                    <a:spcPts val="1740"/>
                  </a:lnSpc>
                </a:pPr>
                <a:r>
                  <a:rPr lang="en-US" sz="1050" b="1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CB-58 </a:t>
                </a:r>
                <a:r>
                  <a:rPr lang="en-US" sz="1050" b="1" u="sng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ONT</a:t>
                </a:r>
                <a:r>
                  <a:rPr lang="en-US" sz="1050" b="1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WGS</a:t>
                </a: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6F029F-07DF-314A-13A2-8E2E3168A105}"/>
                </a:ext>
              </a:extLst>
            </p:cNvPr>
            <p:cNvSpPr/>
            <p:nvPr/>
          </p:nvSpPr>
          <p:spPr>
            <a:xfrm>
              <a:off x="5162204" y="2722166"/>
              <a:ext cx="2566893" cy="21955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EEB2382B-DF46-171A-98E9-C915C2257B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64" y="2715789"/>
            <a:ext cx="2017898" cy="168564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9B0F36-CD1B-7DD6-9997-4A7D57FECBD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25067" y="832981"/>
            <a:ext cx="3739302" cy="3553402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b="0" dirty="0">
                <a:solidFill>
                  <a:schemeClr val="tx1"/>
                </a:solidFill>
              </a:rPr>
              <a:t>Stage IV-A Non-Small Cell Lung Cancer</a:t>
            </a:r>
          </a:p>
          <a:p>
            <a:pPr marL="285750" indent="-285750">
              <a:buFontTx/>
              <a:buChar char="-"/>
            </a:pPr>
            <a:r>
              <a:rPr lang="en-US" b="0" dirty="0">
                <a:solidFill>
                  <a:schemeClr val="tx1"/>
                </a:solidFill>
              </a:rPr>
              <a:t>Age: 43 years</a:t>
            </a:r>
          </a:p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D0DFBD0F-44C2-CEB6-ACFB-46CB191C4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31" y="100280"/>
            <a:ext cx="7119188" cy="392321"/>
          </a:xfrm>
        </p:spPr>
        <p:txBody>
          <a:bodyPr anchor="ctr" anchorCtr="0"/>
          <a:lstStyle/>
          <a:p>
            <a:r>
              <a:rPr lang="en-US" sz="2400" dirty="0"/>
              <a:t>Example of paired Illumina / ONT sequencing</a:t>
            </a:r>
            <a:endParaRPr lang="en-IL" sz="2400" dirty="0"/>
          </a:p>
        </p:txBody>
      </p:sp>
      <p:pic>
        <p:nvPicPr>
          <p:cNvPr id="4" name="Picture 3" descr="A graph of a graph showing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52BF0D9A-1AFD-442C-BBCF-F36103DE8D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31" y="701610"/>
            <a:ext cx="4732434" cy="19499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E4F9A2-3446-8603-310E-B981A19673A0}"/>
              </a:ext>
            </a:extLst>
          </p:cNvPr>
          <p:cNvSpPr txBox="1"/>
          <p:nvPr/>
        </p:nvSpPr>
        <p:spPr>
          <a:xfrm>
            <a:off x="4028447" y="1088060"/>
            <a:ext cx="921114" cy="440452"/>
          </a:xfrm>
          <a:prstGeom prst="rect">
            <a:avLst/>
          </a:prstGeom>
          <a:noFill/>
        </p:spPr>
        <p:txBody>
          <a:bodyPr wrap="square" lIns="10800" tIns="10800" rIns="10800" bIns="10800" anchor="ctr" anchorCtr="0">
            <a:spAutoFit/>
          </a:bodyPr>
          <a:lstStyle/>
          <a:p>
            <a:pPr>
              <a:lnSpc>
                <a:spcPts val="1740"/>
              </a:lnSpc>
            </a:pPr>
            <a:r>
              <a:rPr lang="en-US" sz="105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78.5%</a:t>
            </a:r>
          </a:p>
          <a:p>
            <a:pPr>
              <a:lnSpc>
                <a:spcPts val="1740"/>
              </a:lnSpc>
            </a:pPr>
            <a:r>
              <a:rPr lang="en-US" sz="105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&gt;800 bp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543DAC-CCB8-3166-1C31-B92B0AC99999}"/>
              </a:ext>
            </a:extLst>
          </p:cNvPr>
          <p:cNvSpPr txBox="1"/>
          <p:nvPr/>
        </p:nvSpPr>
        <p:spPr>
          <a:xfrm>
            <a:off x="151648" y="480818"/>
            <a:ext cx="2852603" cy="222443"/>
          </a:xfrm>
          <a:prstGeom prst="rect">
            <a:avLst/>
          </a:prstGeom>
          <a:noFill/>
        </p:spPr>
        <p:txBody>
          <a:bodyPr wrap="square" lIns="10800" tIns="10800" rIns="10800" bIns="10800" anchor="ctr" anchorCtr="0">
            <a:spAutoFit/>
          </a:bodyPr>
          <a:lstStyle/>
          <a:p>
            <a:pPr>
              <a:lnSpc>
                <a:spcPts val="1740"/>
              </a:lnSpc>
            </a:pPr>
            <a:r>
              <a:rPr lang="en-US" sz="105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Lung cancer CB-58 </a:t>
            </a:r>
            <a:r>
              <a:rPr lang="en-US" sz="105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TapeStation</a:t>
            </a:r>
            <a:r>
              <a:rPr lang="en-US" sz="105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(% DNA)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ACE454-E880-E5DC-6533-32BE439924A1}"/>
              </a:ext>
            </a:extLst>
          </p:cNvPr>
          <p:cNvSpPr txBox="1"/>
          <p:nvPr/>
        </p:nvSpPr>
        <p:spPr>
          <a:xfrm>
            <a:off x="86016" y="2685860"/>
            <a:ext cx="2218773" cy="222443"/>
          </a:xfrm>
          <a:prstGeom prst="rect">
            <a:avLst/>
          </a:prstGeom>
          <a:noFill/>
        </p:spPr>
        <p:txBody>
          <a:bodyPr wrap="square" lIns="10800" tIns="10800" rIns="10800" bIns="10800" anchor="ctr" anchorCtr="0">
            <a:spAutoFit/>
          </a:bodyPr>
          <a:lstStyle/>
          <a:p>
            <a:pPr>
              <a:lnSpc>
                <a:spcPts val="1740"/>
              </a:lnSpc>
            </a:pPr>
            <a:r>
              <a:rPr lang="en-US" sz="105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CB-58 </a:t>
            </a:r>
            <a:r>
              <a:rPr lang="en-US" sz="105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Illumina</a:t>
            </a:r>
            <a:r>
              <a:rPr lang="en-US" sz="105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C2BD17-FEAD-2C9C-74A9-23E7E4557AEB}"/>
              </a:ext>
            </a:extLst>
          </p:cNvPr>
          <p:cNvSpPr txBox="1"/>
          <p:nvPr/>
        </p:nvSpPr>
        <p:spPr>
          <a:xfrm>
            <a:off x="1197246" y="3025070"/>
            <a:ext cx="921114" cy="440452"/>
          </a:xfrm>
          <a:prstGeom prst="rect">
            <a:avLst/>
          </a:prstGeom>
          <a:noFill/>
        </p:spPr>
        <p:txBody>
          <a:bodyPr wrap="square" lIns="10800" tIns="10800" rIns="10800" bIns="10800" anchor="ctr" anchorCtr="0">
            <a:spAutoFit/>
          </a:bodyPr>
          <a:lstStyle/>
          <a:p>
            <a:pPr>
              <a:lnSpc>
                <a:spcPts val="1740"/>
              </a:lnSpc>
            </a:pPr>
            <a:r>
              <a:rPr lang="en-US" sz="105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  <a:p>
            <a:pPr>
              <a:lnSpc>
                <a:spcPts val="1740"/>
              </a:lnSpc>
            </a:pP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&gt;800bp</a:t>
            </a:r>
            <a:endParaRPr lang="en-US" sz="105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1981A7-0849-81CE-C46E-031FA5F3FF5B}"/>
              </a:ext>
            </a:extLst>
          </p:cNvPr>
          <p:cNvSpPr txBox="1"/>
          <p:nvPr/>
        </p:nvSpPr>
        <p:spPr>
          <a:xfrm>
            <a:off x="5332763" y="2188037"/>
            <a:ext cx="3723910" cy="1561075"/>
          </a:xfrm>
          <a:prstGeom prst="rect">
            <a:avLst/>
          </a:prstGeom>
          <a:noFill/>
        </p:spPr>
        <p:txBody>
          <a:bodyPr wrap="none" lIns="7200" tIns="7200" rIns="7200" bIns="7200" rtlCol="0">
            <a:noAutofit/>
          </a:bodyPr>
          <a:lstStyle/>
          <a:p>
            <a:pPr algn="l"/>
            <a:r>
              <a:rPr lang="en-IL" sz="1400" dirty="0">
                <a:latin typeface="Arial" panose="020B0604020202020204" pitchFamily="34" charset="0"/>
                <a:cs typeface="Arial" panose="020B0604020202020204" pitchFamily="34" charset="0"/>
              </a:rPr>
              <a:t>Longer ONT reads described in</a:t>
            </a:r>
            <a:r>
              <a:rPr lang="en-IL" sz="14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400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Yu SCY, Choy LYL, Lo YMD. 'Longing' for the Next Generation of Liquid Biopsy: </a:t>
            </a:r>
          </a:p>
          <a:p>
            <a:pPr algn="l"/>
            <a:r>
              <a:rPr lang="en-US" sz="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Diagnostic Potential of Long Cell-Free DNA in Oncology and Prenatal Testing.</a:t>
            </a:r>
          </a:p>
          <a:p>
            <a:pPr algn="l"/>
            <a:r>
              <a:rPr lang="en-US" sz="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 </a:t>
            </a:r>
            <a:r>
              <a:rPr lang="en-US" sz="8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Diagn</a:t>
            </a:r>
            <a:r>
              <a:rPr lang="en-US" sz="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</a:t>
            </a:r>
            <a:r>
              <a:rPr lang="en-US" sz="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2023 Sep;27(5):563-571. </a:t>
            </a:r>
          </a:p>
          <a:p>
            <a:pPr algn="l"/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https://doi.org/10.1007/s40291-023-00661-2</a:t>
            </a:r>
            <a:endParaRPr lang="en-US" sz="800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8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Ymke</a:t>
            </a:r>
            <a:r>
              <a:rPr lang="en-US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der Pol, et al.</a:t>
            </a:r>
          </a:p>
          <a:p>
            <a:r>
              <a:rPr lang="en-US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Real‐time analysis of the cancer genome and </a:t>
            </a:r>
            <a:r>
              <a:rPr lang="en-US" sz="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fragmentome</a:t>
            </a:r>
            <a:r>
              <a:rPr lang="en-US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plasma and</a:t>
            </a:r>
          </a:p>
          <a:p>
            <a:pPr algn="l"/>
            <a:r>
              <a:rPr lang="en-US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urine cell‐free DNA using nanopore sequencing.</a:t>
            </a:r>
          </a:p>
          <a:p>
            <a:pPr algn="l"/>
            <a:r>
              <a:rPr lang="it-IT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EMBO Mol </a:t>
            </a:r>
            <a:r>
              <a:rPr lang="it-IT" sz="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it-IT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(2023)15: e17282</a:t>
            </a:r>
          </a:p>
          <a:p>
            <a:pPr algn="l"/>
            <a:r>
              <a:rPr lang="it-IT" sz="8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https://doi.org/10.15252/emmm.202217282</a:t>
            </a:r>
            <a:endParaRPr lang="it-IT" sz="8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8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50F117F-BC69-EF57-D3C8-32133F09C8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645" y="4405150"/>
            <a:ext cx="2044464" cy="29993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3885ECF-D343-012F-7EE9-65D317BAAA2E}"/>
              </a:ext>
            </a:extLst>
          </p:cNvPr>
          <p:cNvSpPr txBox="1"/>
          <p:nvPr/>
        </p:nvSpPr>
        <p:spPr>
          <a:xfrm>
            <a:off x="245786" y="4600794"/>
            <a:ext cx="17489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Frag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len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(log scale)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CAA07C1-F434-11ED-73CA-10C09822B554}"/>
              </a:ext>
            </a:extLst>
          </p:cNvPr>
          <p:cNvCxnSpPr>
            <a:cxnSpLocks/>
          </p:cNvCxnSpPr>
          <p:nvPr/>
        </p:nvCxnSpPr>
        <p:spPr>
          <a:xfrm flipV="1">
            <a:off x="1156094" y="2908303"/>
            <a:ext cx="0" cy="1493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6323B8-8BCF-31D4-4FE8-7A1B019935E6}"/>
              </a:ext>
            </a:extLst>
          </p:cNvPr>
          <p:cNvCxnSpPr>
            <a:cxnSpLocks/>
          </p:cNvCxnSpPr>
          <p:nvPr/>
        </p:nvCxnSpPr>
        <p:spPr>
          <a:xfrm flipV="1">
            <a:off x="3892905" y="2889514"/>
            <a:ext cx="0" cy="1493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DBB98D3-2835-22FD-B9C9-A7F69726F18A}"/>
              </a:ext>
            </a:extLst>
          </p:cNvPr>
          <p:cNvCxnSpPr/>
          <p:nvPr/>
        </p:nvCxnSpPr>
        <p:spPr>
          <a:xfrm flipH="1" flipV="1">
            <a:off x="3892905" y="1258923"/>
            <a:ext cx="83097" cy="987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381D334-6264-1E40-B596-6D267BE26DAF}"/>
              </a:ext>
            </a:extLst>
          </p:cNvPr>
          <p:cNvSpPr txBox="1"/>
          <p:nvPr/>
        </p:nvSpPr>
        <p:spPr>
          <a:xfrm rot="16200000">
            <a:off x="-643261" y="3522702"/>
            <a:ext cx="1451242" cy="222443"/>
          </a:xfrm>
          <a:prstGeom prst="rect">
            <a:avLst/>
          </a:prstGeom>
          <a:noFill/>
        </p:spPr>
        <p:txBody>
          <a:bodyPr wrap="square" lIns="10800" tIns="10800" rIns="10800" bIns="10800" anchor="ctr" anchorCtr="0">
            <a:spAutoFit/>
          </a:bodyPr>
          <a:lstStyle/>
          <a:p>
            <a:pPr algn="ctr">
              <a:lnSpc>
                <a:spcPts val="1740"/>
              </a:lnSpc>
            </a:pP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Proportion of DNA</a:t>
            </a:r>
            <a:endParaRPr lang="en-US" sz="105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9F72716-DCFF-74F6-96B4-F1A717AE4F57}"/>
              </a:ext>
            </a:extLst>
          </p:cNvPr>
          <p:cNvSpPr txBox="1"/>
          <p:nvPr/>
        </p:nvSpPr>
        <p:spPr>
          <a:xfrm rot="16200000">
            <a:off x="1932725" y="3522703"/>
            <a:ext cx="1451242" cy="222443"/>
          </a:xfrm>
          <a:prstGeom prst="rect">
            <a:avLst/>
          </a:prstGeom>
          <a:noFill/>
        </p:spPr>
        <p:txBody>
          <a:bodyPr wrap="square" lIns="10800" tIns="10800" rIns="10800" bIns="10800" anchor="ctr" anchorCtr="0">
            <a:spAutoFit/>
          </a:bodyPr>
          <a:lstStyle/>
          <a:p>
            <a:pPr algn="ctr">
              <a:lnSpc>
                <a:spcPts val="1740"/>
              </a:lnSpc>
            </a:pP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Proportion of DNA</a:t>
            </a:r>
            <a:endParaRPr lang="en-US" sz="105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786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4B685A-A82F-4BB7-99DD-52D8415A422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5532" y="1099334"/>
            <a:ext cx="7948246" cy="3659277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arenR"/>
            </a:pPr>
            <a:r>
              <a:rPr lang="en-US" dirty="0"/>
              <a:t>Can PCR-free Nanopore sequencing provide a better view on cancer fragmentomes?</a:t>
            </a:r>
          </a:p>
          <a:p>
            <a:pPr marL="342900" indent="-342900">
              <a:buAutoNum type="arabicParenR"/>
            </a:pPr>
            <a:r>
              <a:rPr lang="en-US" dirty="0"/>
              <a:t>Can methylation from Nanopore sequencing be used for COO analysis?</a:t>
            </a:r>
            <a:endParaRPr lang="en-IL" dirty="0"/>
          </a:p>
          <a:p>
            <a:pPr marL="285750" indent="-285750">
              <a:buFontTx/>
              <a:buChar char="-"/>
            </a:pPr>
            <a:endParaRPr lang="en-IL" dirty="0"/>
          </a:p>
          <a:p>
            <a:pPr marL="285750" indent="-285750">
              <a:buFontTx/>
              <a:buChar char="-"/>
            </a:pPr>
            <a:r>
              <a:rPr lang="en-IL" dirty="0"/>
              <a:t>Oxford Nanopore Technologies (ONT) study (1-5 mL plasma)</a:t>
            </a:r>
          </a:p>
          <a:p>
            <a:pPr marL="462150" lvl="1" indent="-285750">
              <a:buFontTx/>
              <a:buChar char="-"/>
            </a:pPr>
            <a:r>
              <a:rPr lang="en-IL" dirty="0">
                <a:solidFill>
                  <a:schemeClr val="tx2"/>
                </a:solidFill>
              </a:rPr>
              <a:t>37 stage III/IV cancer cases from 12 cancer types</a:t>
            </a:r>
          </a:p>
          <a:p>
            <a:pPr marL="462150" lvl="1" indent="-285750">
              <a:buFontTx/>
              <a:buChar char="-"/>
            </a:pPr>
            <a:r>
              <a:rPr lang="en-IL" dirty="0">
                <a:solidFill>
                  <a:schemeClr val="tx2"/>
                </a:solidFill>
              </a:rPr>
              <a:t>21 healthy plasmas</a:t>
            </a:r>
          </a:p>
          <a:p>
            <a:pPr marL="462150" lvl="1" indent="-285750">
              <a:buFontTx/>
              <a:buChar char="-"/>
            </a:pPr>
            <a:r>
              <a:rPr lang="en-IL" dirty="0">
                <a:solidFill>
                  <a:schemeClr val="tx2"/>
                </a:solidFill>
              </a:rPr>
              <a:t>Native ONT sequencing (no PCR): 1-10M reads (R9.4.1/lsk114)</a:t>
            </a:r>
          </a:p>
          <a:p>
            <a:pPr marL="462150" lvl="1" indent="-285750">
              <a:buFontTx/>
              <a:buChar char="-"/>
            </a:pPr>
            <a:r>
              <a:rPr lang="en-IL" dirty="0">
                <a:solidFill>
                  <a:schemeClr val="tx2"/>
                </a:solidFill>
              </a:rPr>
              <a:t>Matched Illumina sequencing: 10-20M reads</a:t>
            </a:r>
          </a:p>
          <a:p>
            <a:pPr marL="462150" lvl="1" indent="-285750">
              <a:buFontTx/>
              <a:buChar char="-"/>
            </a:pPr>
            <a:r>
              <a:rPr lang="en-IL" dirty="0">
                <a:solidFill>
                  <a:schemeClr val="tx2"/>
                </a:solidFill>
              </a:rPr>
              <a:t>Total DNA (Qubit), Total H3.1 nucleosomes (Nu.Q</a:t>
            </a:r>
            <a:r>
              <a:rPr lang="en-IL" baseline="30000" dirty="0">
                <a:solidFill>
                  <a:schemeClr val="tx2"/>
                </a:solidFill>
              </a:rPr>
              <a:t>®</a:t>
            </a:r>
            <a:r>
              <a:rPr lang="en-IL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i10-based ELISA)</a:t>
            </a:r>
            <a:endParaRPr lang="en-IL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57C08C-94BB-48A4-F8C5-647A8BCDE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Oxford Nanopore Sequencing study </a:t>
            </a:r>
            <a:r>
              <a:rPr lang="en-IL" dirty="0"/>
              <a:t>–</a:t>
            </a:r>
            <a:br>
              <a:rPr lang="en-IL" dirty="0"/>
            </a:br>
            <a:r>
              <a:rPr lang="en-IL" dirty="0"/>
              <a:t>Two questions to address: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63AE8CE-B554-6210-829B-64EEB4216C01}"/>
              </a:ext>
            </a:extLst>
          </p:cNvPr>
          <p:cNvSpPr txBox="1">
            <a:spLocks/>
          </p:cNvSpPr>
          <p:nvPr/>
        </p:nvSpPr>
        <p:spPr>
          <a:xfrm>
            <a:off x="595532" y="3021200"/>
            <a:ext cx="8240558" cy="3659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kern="1200">
                <a:solidFill>
                  <a:srgbClr val="E94A3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400" indent="-17640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sz="1600" kern="1200" baseline="0">
                <a:solidFill>
                  <a:srgbClr val="E94A3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52800" indent="-35280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29200" indent="-52920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E94A38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780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E94A38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2150" lvl="1" indent="-285750">
              <a:buFontTx/>
              <a:buChar char="-"/>
            </a:pP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565366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CEEDB5-73CE-0A58-B0AE-C3B3DA78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" y="150385"/>
            <a:ext cx="6793842" cy="384260"/>
          </a:xfrm>
        </p:spPr>
        <p:txBody>
          <a:bodyPr/>
          <a:lstStyle/>
          <a:p>
            <a:r>
              <a:rPr lang="en-US" sz="2400" dirty="0"/>
              <a:t>3 healthy plasmas with ultra-long fragments</a:t>
            </a:r>
            <a:endParaRPr lang="en-IL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ED0DCB-38D4-1EC0-0F0D-7BF9EC851754}"/>
              </a:ext>
            </a:extLst>
          </p:cNvPr>
          <p:cNvSpPr txBox="1"/>
          <p:nvPr/>
        </p:nvSpPr>
        <p:spPr>
          <a:xfrm>
            <a:off x="1402360" y="2554299"/>
            <a:ext cx="93184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Healthy</a:t>
            </a:r>
          </a:p>
          <a:p>
            <a:pPr algn="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n=18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01B3ED-9136-50F9-AC13-A7FAECDD782F}"/>
              </a:ext>
            </a:extLst>
          </p:cNvPr>
          <p:cNvSpPr txBox="1"/>
          <p:nvPr/>
        </p:nvSpPr>
        <p:spPr>
          <a:xfrm>
            <a:off x="706582" y="3396955"/>
            <a:ext cx="16597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Healthy ultra-long frags</a:t>
            </a:r>
          </a:p>
          <a:p>
            <a:pPr algn="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n=3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4026AE-5A95-B649-E472-D2FD12DBAC56}"/>
              </a:ext>
            </a:extLst>
          </p:cNvPr>
          <p:cNvGrpSpPr/>
          <p:nvPr/>
        </p:nvGrpSpPr>
        <p:grpSpPr>
          <a:xfrm>
            <a:off x="4492161" y="1240863"/>
            <a:ext cx="765277" cy="735511"/>
            <a:chOff x="4267739" y="319680"/>
            <a:chExt cx="765277" cy="7355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C0A199-B4D9-EE8D-4FC3-B2EF51D73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0856" y="570567"/>
              <a:ext cx="415392" cy="4846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5926F1-410A-A420-2908-9E13FE699C75}"/>
                </a:ext>
              </a:extLst>
            </p:cNvPr>
            <p:cNvSpPr txBox="1"/>
            <p:nvPr/>
          </p:nvSpPr>
          <p:spPr>
            <a:xfrm>
              <a:off x="4267739" y="319680"/>
              <a:ext cx="76527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Counts</a:t>
              </a:r>
            </a:p>
            <a:p>
              <a:pPr algn="ctr"/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(normalized)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D65CC17-F5DF-A650-92ED-EAB38D5788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453" y="1976374"/>
            <a:ext cx="3268419" cy="26422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E7CCF7-B196-69C5-095B-3DD9C1884D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8853" y="1315958"/>
            <a:ext cx="538827" cy="66989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6E7039-A1DF-0566-EC72-0BB39125F82F}"/>
              </a:ext>
            </a:extLst>
          </p:cNvPr>
          <p:cNvSpPr/>
          <p:nvPr/>
        </p:nvSpPr>
        <p:spPr>
          <a:xfrm>
            <a:off x="2366349" y="3750905"/>
            <a:ext cx="3399969" cy="307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8D8421-FE50-7034-3907-6234B6456987}"/>
              </a:ext>
            </a:extLst>
          </p:cNvPr>
          <p:cNvSpPr txBox="1"/>
          <p:nvPr/>
        </p:nvSpPr>
        <p:spPr>
          <a:xfrm>
            <a:off x="2366349" y="4609156"/>
            <a:ext cx="1708796" cy="199207"/>
          </a:xfrm>
          <a:prstGeom prst="rect">
            <a:avLst/>
          </a:prstGeom>
          <a:solidFill>
            <a:schemeClr val="bg1"/>
          </a:solidFill>
        </p:spPr>
        <p:txBody>
          <a:bodyPr wrap="square" lIns="7200" tIns="7200" rIns="7200" bIns="720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Frag length (log scale)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DD2427-EFA1-B130-DE5B-7BBADE48703F}"/>
              </a:ext>
            </a:extLst>
          </p:cNvPr>
          <p:cNvSpPr txBox="1"/>
          <p:nvPr/>
        </p:nvSpPr>
        <p:spPr>
          <a:xfrm>
            <a:off x="4115205" y="4618652"/>
            <a:ext cx="1708796" cy="199207"/>
          </a:xfrm>
          <a:prstGeom prst="rect">
            <a:avLst/>
          </a:prstGeom>
          <a:solidFill>
            <a:schemeClr val="bg1"/>
          </a:solidFill>
        </p:spPr>
        <p:txBody>
          <a:bodyPr wrap="square" lIns="7200" tIns="7200" rIns="7200" bIns="720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Frag length (log scale)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F48E62-FBB3-026C-C7A8-81092176BA58}"/>
              </a:ext>
            </a:extLst>
          </p:cNvPr>
          <p:cNvSpPr/>
          <p:nvPr/>
        </p:nvSpPr>
        <p:spPr>
          <a:xfrm>
            <a:off x="4056484" y="1268856"/>
            <a:ext cx="1708796" cy="3576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21E82C-9DE9-AD0D-E882-5FA6F8F50CA8}"/>
              </a:ext>
            </a:extLst>
          </p:cNvPr>
          <p:cNvSpPr txBox="1"/>
          <p:nvPr/>
        </p:nvSpPr>
        <p:spPr>
          <a:xfrm>
            <a:off x="3961502" y="3378781"/>
            <a:ext cx="4575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E2</a:t>
            </a:r>
            <a:endParaRPr lang="en-IL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04AECD-DA86-4DD8-2AD2-79811FC5ED84}"/>
              </a:ext>
            </a:extLst>
          </p:cNvPr>
          <p:cNvSpPr txBox="1"/>
          <p:nvPr/>
        </p:nvSpPr>
        <p:spPr>
          <a:xfrm>
            <a:off x="5589734" y="3378781"/>
            <a:ext cx="4575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E2</a:t>
            </a:r>
            <a:endParaRPr lang="en-IL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48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2FB5F3-7A62-96CD-256D-045FB46AD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Hypothesis – Ultra-long fragments derive from genomic DNA of cells lysed during thawing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384250-84B5-D79C-BA38-EF4956FFCE00}"/>
              </a:ext>
            </a:extLst>
          </p:cNvPr>
          <p:cNvSpPr txBox="1"/>
          <p:nvPr/>
        </p:nvSpPr>
        <p:spPr>
          <a:xfrm>
            <a:off x="2384407" y="968781"/>
            <a:ext cx="72585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-80 freezer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869E03-B245-8600-F3D6-9741D3A62E91}"/>
              </a:ext>
            </a:extLst>
          </p:cNvPr>
          <p:cNvSpPr txBox="1"/>
          <p:nvPr/>
        </p:nvSpPr>
        <p:spPr>
          <a:xfrm>
            <a:off x="3513885" y="1804916"/>
            <a:ext cx="101206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thaw</a:t>
            </a:r>
          </a:p>
          <a:p>
            <a:pPr algn="ctr"/>
            <a:r>
              <a:rPr lang="en-U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RT&lt;2hours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ED7A12-785B-BE24-2DDE-F933CE5E6300}"/>
              </a:ext>
            </a:extLst>
          </p:cNvPr>
          <p:cNvSpPr txBox="1"/>
          <p:nvPr/>
        </p:nvSpPr>
        <p:spPr>
          <a:xfrm>
            <a:off x="2848867" y="3777884"/>
            <a:ext cx="10120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Qubit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800671-CED7-C6DB-0FF3-13DFBE5C3D28}"/>
              </a:ext>
            </a:extLst>
          </p:cNvPr>
          <p:cNvSpPr txBox="1"/>
          <p:nvPr/>
        </p:nvSpPr>
        <p:spPr>
          <a:xfrm>
            <a:off x="4425592" y="3834824"/>
            <a:ext cx="10120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6E00A4-2489-A87E-EAF1-C7DA9C0A9A2E}"/>
              </a:ext>
            </a:extLst>
          </p:cNvPr>
          <p:cNvSpPr txBox="1"/>
          <p:nvPr/>
        </p:nvSpPr>
        <p:spPr>
          <a:xfrm>
            <a:off x="3492420" y="1059639"/>
            <a:ext cx="14663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Spun</a:t>
            </a:r>
          </a:p>
          <a:p>
            <a:pPr algn="ctr"/>
            <a:r>
              <a:rPr lang="en-U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(normal protocol)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7F6C1B0-FDE4-4CDC-3696-23841DE0CBD5}"/>
              </a:ext>
            </a:extLst>
          </p:cNvPr>
          <p:cNvCxnSpPr/>
          <p:nvPr/>
        </p:nvCxnSpPr>
        <p:spPr>
          <a:xfrm>
            <a:off x="3110261" y="1315029"/>
            <a:ext cx="631390" cy="580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244C515-F74A-8C84-95B6-8A1DD7258F43}"/>
              </a:ext>
            </a:extLst>
          </p:cNvPr>
          <p:cNvGrpSpPr/>
          <p:nvPr/>
        </p:nvGrpSpPr>
        <p:grpSpPr>
          <a:xfrm>
            <a:off x="1024469" y="1184224"/>
            <a:ext cx="1791120" cy="2104030"/>
            <a:chOff x="1024469" y="1184224"/>
            <a:chExt cx="1791120" cy="21040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A8700F2-B499-9EF8-F5EA-BBA35146E7B4}"/>
                </a:ext>
              </a:extLst>
            </p:cNvPr>
            <p:cNvSpPr txBox="1"/>
            <p:nvPr/>
          </p:nvSpPr>
          <p:spPr>
            <a:xfrm>
              <a:off x="1318954" y="1804916"/>
              <a:ext cx="1012068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u="sng" dirty="0">
                  <a:solidFill>
                    <a:srgbClr val="EA4A3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thaw</a:t>
              </a:r>
            </a:p>
            <a:p>
              <a:pPr algn="ctr"/>
              <a:r>
                <a:rPr lang="en-US" sz="1100" b="1" u="sng" dirty="0">
                  <a:solidFill>
                    <a:srgbClr val="EA4A3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RT&lt;2hours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389416-AEAA-94F5-8C0C-069767F523F8}"/>
                </a:ext>
              </a:extLst>
            </p:cNvPr>
            <p:cNvSpPr txBox="1"/>
            <p:nvPr/>
          </p:nvSpPr>
          <p:spPr>
            <a:xfrm>
              <a:off x="1166326" y="2942005"/>
              <a:ext cx="101206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u="sng" dirty="0">
                  <a:solidFill>
                    <a:srgbClr val="EA4A3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Nu.Q</a:t>
              </a:r>
              <a:r>
                <a:rPr lang="en-US" sz="1100" b="1" u="sng" baseline="30000" dirty="0">
                  <a:solidFill>
                    <a:srgbClr val="EA4A3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®</a:t>
              </a:r>
              <a:r>
                <a:rPr lang="en-US" sz="1100" b="1" u="sng" dirty="0">
                  <a:solidFill>
                    <a:srgbClr val="EA4A3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H3.1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7F893D-B080-F106-30CF-F4C4BAF167D5}"/>
                </a:ext>
              </a:extLst>
            </p:cNvPr>
            <p:cNvSpPr txBox="1"/>
            <p:nvPr/>
          </p:nvSpPr>
          <p:spPr>
            <a:xfrm>
              <a:off x="1803521" y="3026644"/>
              <a:ext cx="101206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u="sng" dirty="0">
                  <a:solidFill>
                    <a:srgbClr val="EA4A3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BC0B2D-1498-0BD3-F775-9FE2A1122D90}"/>
                </a:ext>
              </a:extLst>
            </p:cNvPr>
            <p:cNvSpPr txBox="1"/>
            <p:nvPr/>
          </p:nvSpPr>
          <p:spPr>
            <a:xfrm>
              <a:off x="1173988" y="1184224"/>
              <a:ext cx="101206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u="sng" dirty="0">
                  <a:solidFill>
                    <a:srgbClr val="EA4A3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Unspun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320A858-B6DC-7A7E-1617-05960883C0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94626" y="1315029"/>
              <a:ext cx="458642" cy="489887"/>
            </a:xfrm>
            <a:prstGeom prst="straightConnector1">
              <a:avLst/>
            </a:prstGeom>
            <a:ln>
              <a:solidFill>
                <a:srgbClr val="EA4A37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6939B38-C31C-0F1B-BEB7-4F8C853EB3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4469" y="2326806"/>
              <a:ext cx="458642" cy="489887"/>
            </a:xfrm>
            <a:prstGeom prst="straightConnector1">
              <a:avLst/>
            </a:prstGeom>
            <a:ln>
              <a:solidFill>
                <a:srgbClr val="EA4A37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D629786-C34B-2F9B-AD59-CCF5D4940CF4}"/>
                </a:ext>
              </a:extLst>
            </p:cNvPr>
            <p:cNvCxnSpPr>
              <a:cxnSpLocks/>
            </p:cNvCxnSpPr>
            <p:nvPr/>
          </p:nvCxnSpPr>
          <p:spPr>
            <a:xfrm>
              <a:off x="1994626" y="2294803"/>
              <a:ext cx="332167" cy="675830"/>
            </a:xfrm>
            <a:prstGeom prst="straightConnector1">
              <a:avLst/>
            </a:prstGeom>
            <a:ln>
              <a:solidFill>
                <a:srgbClr val="EA4A37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FDD600B-2701-02C9-98BE-96ED5697484C}"/>
              </a:ext>
            </a:extLst>
          </p:cNvPr>
          <p:cNvCxnSpPr>
            <a:cxnSpLocks/>
          </p:cNvCxnSpPr>
          <p:nvPr/>
        </p:nvCxnSpPr>
        <p:spPr>
          <a:xfrm>
            <a:off x="3972622" y="2294803"/>
            <a:ext cx="0" cy="521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C5A06B-2D64-956F-0D8F-9B3845A468E4}"/>
              </a:ext>
            </a:extLst>
          </p:cNvPr>
          <p:cNvSpPr txBox="1"/>
          <p:nvPr/>
        </p:nvSpPr>
        <p:spPr>
          <a:xfrm>
            <a:off x="3513885" y="2785709"/>
            <a:ext cx="101206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14,000 x g</a:t>
            </a:r>
            <a:br>
              <a:rPr lang="en-US" sz="11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2 minutes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23E854E-C99B-49AD-21A8-F27BE9DE0AC0}"/>
              </a:ext>
            </a:extLst>
          </p:cNvPr>
          <p:cNvCxnSpPr>
            <a:cxnSpLocks/>
          </p:cNvCxnSpPr>
          <p:nvPr/>
        </p:nvCxnSpPr>
        <p:spPr>
          <a:xfrm flipH="1">
            <a:off x="3455435" y="3271945"/>
            <a:ext cx="458642" cy="489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D31E8AF-7453-115A-D45D-1B746BF591A7}"/>
              </a:ext>
            </a:extLst>
          </p:cNvPr>
          <p:cNvCxnSpPr>
            <a:cxnSpLocks/>
          </p:cNvCxnSpPr>
          <p:nvPr/>
        </p:nvCxnSpPr>
        <p:spPr>
          <a:xfrm>
            <a:off x="4225572" y="3190997"/>
            <a:ext cx="635430" cy="643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EB799D1-554C-6B45-A513-B5A3BC39B5D8}"/>
              </a:ext>
            </a:extLst>
          </p:cNvPr>
          <p:cNvGrpSpPr/>
          <p:nvPr/>
        </p:nvGrpSpPr>
        <p:grpSpPr>
          <a:xfrm>
            <a:off x="6050559" y="1181928"/>
            <a:ext cx="2910764" cy="3521595"/>
            <a:chOff x="6050559" y="1181928"/>
            <a:chExt cx="2910764" cy="3521595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2986F73-C2B4-5E69-7659-E25F8AB70F7B}"/>
                </a:ext>
              </a:extLst>
            </p:cNvPr>
            <p:cNvGrpSpPr/>
            <p:nvPr/>
          </p:nvGrpSpPr>
          <p:grpSpPr>
            <a:xfrm>
              <a:off x="6050559" y="1181928"/>
              <a:ext cx="2821166" cy="2982830"/>
              <a:chOff x="6050559" y="1181928"/>
              <a:chExt cx="2821166" cy="298283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D2796997-5E79-F92A-9CED-EEF60B75E56D}"/>
                  </a:ext>
                </a:extLst>
              </p:cNvPr>
              <p:cNvGrpSpPr/>
              <p:nvPr/>
            </p:nvGrpSpPr>
            <p:grpSpPr>
              <a:xfrm>
                <a:off x="6050559" y="1520370"/>
                <a:ext cx="2821166" cy="2644388"/>
                <a:chOff x="6487131" y="1929586"/>
                <a:chExt cx="2384593" cy="2235171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8E6F857C-4732-DF31-DE1C-2107D60A13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68888" y="1935301"/>
                  <a:ext cx="2002836" cy="2229456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9F5B7BB1-A2A5-23F2-9FBA-0A1350096E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87131" y="1929586"/>
                  <a:ext cx="385584" cy="2170464"/>
                </a:xfrm>
                <a:prstGeom prst="rect">
                  <a:avLst/>
                </a:prstGeom>
              </p:spPr>
            </p:pic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82218FE-A00C-E8C6-23A4-C1E506C0C07E}"/>
                  </a:ext>
                </a:extLst>
              </p:cNvPr>
              <p:cNvSpPr txBox="1"/>
              <p:nvPr/>
            </p:nvSpPr>
            <p:spPr>
              <a:xfrm>
                <a:off x="6502208" y="1181928"/>
                <a:ext cx="236220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Qubit DNA concentration</a:t>
                </a:r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2D08FBB-7E28-8C91-65B8-073A9B3B2F47}"/>
                  </a:ext>
                </a:extLst>
              </p:cNvPr>
              <p:cNvGrpSpPr/>
              <p:nvPr/>
            </p:nvGrpSpPr>
            <p:grpSpPr>
              <a:xfrm>
                <a:off x="7713047" y="1996650"/>
                <a:ext cx="1102596" cy="450829"/>
                <a:chOff x="7713047" y="2027965"/>
                <a:chExt cx="1102596" cy="450829"/>
              </a:xfrm>
            </p:grpSpPr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9F705C55-7F0B-26EC-BF34-27BD54ED42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13047" y="2063243"/>
                  <a:ext cx="410562" cy="398121"/>
                </a:xfrm>
                <a:prstGeom prst="rect">
                  <a:avLst/>
                </a:prstGeom>
              </p:spPr>
            </p:pic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65C2F1E-BAF8-B0AE-C695-6E7A466D3E0D}"/>
                    </a:ext>
                  </a:extLst>
                </p:cNvPr>
                <p:cNvSpPr txBox="1"/>
                <p:nvPr/>
              </p:nvSpPr>
              <p:spPr>
                <a:xfrm>
                  <a:off x="8091682" y="2027965"/>
                  <a:ext cx="723961" cy="45082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sz="1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Unspun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sz="1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Spun</a:t>
                  </a:r>
                </a:p>
              </p:txBody>
            </p:sp>
          </p:grp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D26A9A9-1B13-7E1C-8078-70786F899B00}"/>
                </a:ext>
              </a:extLst>
            </p:cNvPr>
            <p:cNvSpPr txBox="1"/>
            <p:nvPr/>
          </p:nvSpPr>
          <p:spPr>
            <a:xfrm>
              <a:off x="7056145" y="1605368"/>
              <a:ext cx="4575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E2</a:t>
              </a:r>
              <a:endPara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8BB69AB-DFCC-A994-0C69-E10F07E163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95019" y="1536462"/>
              <a:ext cx="0" cy="316706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86E5F41-88DF-B367-06CB-F1F5DD6A4E98}"/>
                </a:ext>
              </a:extLst>
            </p:cNvPr>
            <p:cNvSpPr txBox="1"/>
            <p:nvPr/>
          </p:nvSpPr>
          <p:spPr>
            <a:xfrm>
              <a:off x="6061230" y="4202184"/>
              <a:ext cx="146630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Healthies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 w/</a:t>
              </a:r>
            </a:p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Ultralong fragments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DE9E08A-93CC-94B4-5D3E-857F850A67D6}"/>
                </a:ext>
              </a:extLst>
            </p:cNvPr>
            <p:cNvSpPr txBox="1"/>
            <p:nvPr/>
          </p:nvSpPr>
          <p:spPr>
            <a:xfrm>
              <a:off x="7495019" y="4233664"/>
              <a:ext cx="146630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Other </a:t>
              </a:r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Healthies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B69D340-A11F-6B12-70E6-F8BF00A257DB}"/>
              </a:ext>
            </a:extLst>
          </p:cNvPr>
          <p:cNvCxnSpPr>
            <a:cxnSpLocks/>
          </p:cNvCxnSpPr>
          <p:nvPr/>
        </p:nvCxnSpPr>
        <p:spPr>
          <a:xfrm flipH="1">
            <a:off x="1648980" y="2294803"/>
            <a:ext cx="74073" cy="612895"/>
          </a:xfrm>
          <a:prstGeom prst="straightConnector1">
            <a:avLst/>
          </a:prstGeom>
          <a:ln>
            <a:solidFill>
              <a:srgbClr val="EA4A3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F06A71A-8E8A-4089-80B2-AA6329677601}"/>
              </a:ext>
            </a:extLst>
          </p:cNvPr>
          <p:cNvSpPr txBox="1"/>
          <p:nvPr/>
        </p:nvSpPr>
        <p:spPr>
          <a:xfrm>
            <a:off x="348797" y="2811200"/>
            <a:ext cx="10120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u="sng" dirty="0">
                <a:solidFill>
                  <a:srgbClr val="EA4A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Qubit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1CDC3DC-05E0-F5DC-5C94-3D6ED1EC67DD}"/>
              </a:ext>
            </a:extLst>
          </p:cNvPr>
          <p:cNvSpPr txBox="1"/>
          <p:nvPr/>
        </p:nvSpPr>
        <p:spPr>
          <a:xfrm>
            <a:off x="3559932" y="3965629"/>
            <a:ext cx="10120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Nu.Q</a:t>
            </a:r>
            <a:r>
              <a:rPr lang="en-US" sz="1100" b="1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 H3.1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41EF59A-8D56-ADD8-0BE5-5D8DE5665FA6}"/>
              </a:ext>
            </a:extLst>
          </p:cNvPr>
          <p:cNvCxnSpPr>
            <a:cxnSpLocks/>
          </p:cNvCxnSpPr>
          <p:nvPr/>
        </p:nvCxnSpPr>
        <p:spPr>
          <a:xfrm flipH="1">
            <a:off x="4020533" y="3288254"/>
            <a:ext cx="74073" cy="6128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40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olition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94938"/>
      </a:accent1>
      <a:accent2>
        <a:srgbClr val="494A48"/>
      </a:accent2>
      <a:accent3>
        <a:srgbClr val="ED6E5F"/>
      </a:accent3>
      <a:accent4>
        <a:srgbClr val="F19186"/>
      </a:accent4>
      <a:accent5>
        <a:srgbClr val="FADAD7"/>
      </a:accent5>
      <a:accent6>
        <a:srgbClr val="ECD9E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kern="1200" dirty="0" smtClean="0">
            <a:solidFill>
              <a:srgbClr val="518E42"/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DD09C033-9BAB-4C59-A64B-85A310FA0354}" vid="{8A709776-8018-4339-A7E2-BB28901E311F}"/>
    </a:ext>
  </a:extLst>
</a:theme>
</file>

<file path=ppt/theme/theme2.xml><?xml version="1.0" encoding="utf-8"?>
<a:theme xmlns:a="http://schemas.openxmlformats.org/drawingml/2006/main" name="Volition Veterinary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18E42"/>
      </a:accent1>
      <a:accent2>
        <a:srgbClr val="494A48"/>
      </a:accent2>
      <a:accent3>
        <a:srgbClr val="73A567"/>
      </a:accent3>
      <a:accent4>
        <a:srgbClr val="96BA8D"/>
      </a:accent4>
      <a:accent5>
        <a:srgbClr val="B9D1B3"/>
      </a:accent5>
      <a:accent6>
        <a:srgbClr val="DBE8D8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kern="1200" dirty="0" smtClean="0">
            <a:solidFill>
              <a:srgbClr val="518E42"/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DD09C033-9BAB-4C59-A64B-85A310FA0354}" vid="{6A077690-AE51-4928-B4C3-D422F4EBD98C}"/>
    </a:ext>
  </a:extLst>
</a:theme>
</file>

<file path=ppt/theme/theme3.xml><?xml version="1.0" encoding="utf-8"?>
<a:theme xmlns:a="http://schemas.openxmlformats.org/drawingml/2006/main" name="NuQ Capture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24684"/>
      </a:accent1>
      <a:accent2>
        <a:srgbClr val="494A48"/>
      </a:accent2>
      <a:accent3>
        <a:srgbClr val="B56C9C"/>
      </a:accent3>
      <a:accent4>
        <a:srgbClr val="C790B5"/>
      </a:accent4>
      <a:accent5>
        <a:srgbClr val="D9B6CE"/>
      </a:accent5>
      <a:accent6>
        <a:srgbClr val="ECD9E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kern="1200" dirty="0" smtClean="0">
            <a:solidFill>
              <a:srgbClr val="518E42"/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DD09C033-9BAB-4C59-A64B-85A310FA0354}" vid="{F49BF765-751A-4C73-8F94-FC42518B7C05}"/>
    </a:ext>
  </a:extLst>
</a:theme>
</file>

<file path=ppt/theme/theme4.xml><?xml version="1.0" encoding="utf-8"?>
<a:theme xmlns:a="http://schemas.openxmlformats.org/drawingml/2006/main" name="NuQ Nets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78D"/>
      </a:accent1>
      <a:accent2>
        <a:srgbClr val="494A48"/>
      </a:accent2>
      <a:accent3>
        <a:srgbClr val="42BEAC"/>
      </a:accent3>
      <a:accent4>
        <a:srgbClr val="C790B5"/>
      </a:accent4>
      <a:accent5>
        <a:srgbClr val="D9B6CE"/>
      </a:accent5>
      <a:accent6>
        <a:srgbClr val="ECD9E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kern="1200" dirty="0" smtClean="0">
            <a:solidFill>
              <a:srgbClr val="518E42"/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DD09C033-9BAB-4C59-A64B-85A310FA0354}" vid="{728A51C1-B36B-42DA-8143-6DB5AE676505}"/>
    </a:ext>
  </a:extLst>
</a:theme>
</file>

<file path=ppt/theme/theme5.xml><?xml version="1.0" encoding="utf-8"?>
<a:theme xmlns:a="http://schemas.openxmlformats.org/drawingml/2006/main" name="1_Nu.Q Cancer">
  <a:themeElements>
    <a:clrScheme name="Custom 3">
      <a:dk1>
        <a:srgbClr val="000000"/>
      </a:dk1>
      <a:lt1>
        <a:srgbClr val="FFFFFF"/>
      </a:lt1>
      <a:dk2>
        <a:srgbClr val="626489"/>
      </a:dk2>
      <a:lt2>
        <a:srgbClr val="E7E6E6"/>
      </a:lt2>
      <a:accent1>
        <a:srgbClr val="3C2914"/>
      </a:accent1>
      <a:accent2>
        <a:srgbClr val="494949"/>
      </a:accent2>
      <a:accent3>
        <a:srgbClr val="8E90BC"/>
      </a:accent3>
      <a:accent4>
        <a:srgbClr val="AFB1CE"/>
      </a:accent4>
      <a:accent5>
        <a:srgbClr val="CACACA"/>
      </a:accent5>
      <a:accent6>
        <a:srgbClr val="C7CBF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kern="1200" dirty="0" smtClean="0">
            <a:solidFill>
              <a:srgbClr val="518E42"/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DD09C033-9BAB-4C59-A64B-85A310FA0354}" vid="{D9F36B4A-A667-4F4B-BE50-5FDCB0B32B61}"/>
    </a:ext>
  </a:extLst>
</a:theme>
</file>

<file path=ppt/theme/theme6.xml><?xml version="1.0" encoding="utf-8"?>
<a:theme xmlns:a="http://schemas.openxmlformats.org/drawingml/2006/main" name="2_Nu.Q Cancer">
  <a:themeElements>
    <a:clrScheme name="Custom 3">
      <a:dk1>
        <a:srgbClr val="000000"/>
      </a:dk1>
      <a:lt1>
        <a:srgbClr val="FFFFFF"/>
      </a:lt1>
      <a:dk2>
        <a:srgbClr val="626489"/>
      </a:dk2>
      <a:lt2>
        <a:srgbClr val="E7E6E6"/>
      </a:lt2>
      <a:accent1>
        <a:srgbClr val="3C2914"/>
      </a:accent1>
      <a:accent2>
        <a:srgbClr val="494949"/>
      </a:accent2>
      <a:accent3>
        <a:srgbClr val="8E90BC"/>
      </a:accent3>
      <a:accent4>
        <a:srgbClr val="AFB1CE"/>
      </a:accent4>
      <a:accent5>
        <a:srgbClr val="CACACA"/>
      </a:accent5>
      <a:accent6>
        <a:srgbClr val="C7CBF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kern="1200" dirty="0" smtClean="0">
            <a:solidFill>
              <a:srgbClr val="518E42"/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DD09C033-9BAB-4C59-A64B-85A310FA0354}" vid="{D9F36B4A-A667-4F4B-BE50-5FDCB0B32B61}"/>
    </a:ext>
  </a:extLst>
</a:theme>
</file>

<file path=ppt/theme/theme7.xml><?xml version="1.0" encoding="utf-8"?>
<a:theme xmlns:a="http://schemas.openxmlformats.org/drawingml/2006/main" name="NuQ Discover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78D"/>
      </a:accent1>
      <a:accent2>
        <a:srgbClr val="494A48"/>
      </a:accent2>
      <a:accent3>
        <a:srgbClr val="42BEAC"/>
      </a:accent3>
      <a:accent4>
        <a:srgbClr val="C790B5"/>
      </a:accent4>
      <a:accent5>
        <a:srgbClr val="D9B6CE"/>
      </a:accent5>
      <a:accent6>
        <a:srgbClr val="ECD9E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kern="1200" dirty="0" smtClean="0">
            <a:solidFill>
              <a:srgbClr val="518E42"/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DD09C033-9BAB-4C59-A64B-85A310FA0354}" vid="{464F61CC-D48B-4225-83E6-9400E5D7B984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2024</Template>
  <TotalTime>0</TotalTime>
  <Words>3403</Words>
  <Application>Microsoft Office PowerPoint</Application>
  <PresentationFormat>On-screen Show (16:9)</PresentationFormat>
  <Paragraphs>457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BlinkMacSystemFont</vt:lpstr>
      <vt:lpstr>Calibri</vt:lpstr>
      <vt:lpstr>Helvetica</vt:lpstr>
      <vt:lpstr>Menlo</vt:lpstr>
      <vt:lpstr>Volition</vt:lpstr>
      <vt:lpstr>Volition Veterinary</vt:lpstr>
      <vt:lpstr>NuQ Capture</vt:lpstr>
      <vt:lpstr>NuQ Nets</vt:lpstr>
      <vt:lpstr>1_Nu.Q Cancer</vt:lpstr>
      <vt:lpstr>2_Nu.Q Cancer</vt:lpstr>
      <vt:lpstr>NuQ Discover</vt:lpstr>
      <vt:lpstr>PowerPoint Presentation</vt:lpstr>
      <vt:lpstr>Background - Elevated immune cfDNA in cancer</vt:lpstr>
      <vt:lpstr>Background - Elevated immune cfDNA in cancer</vt:lpstr>
      <vt:lpstr>Background - Elevated immune cfDNA in cancer</vt:lpstr>
      <vt:lpstr>Background - Elevated immune cfDNA in cancer</vt:lpstr>
      <vt:lpstr>Example of paired Illumina / ONT sequencing</vt:lpstr>
      <vt:lpstr>Oxford Nanopore Sequencing study – Two questions to address:</vt:lpstr>
      <vt:lpstr>3 healthy plasmas with ultra-long fragments</vt:lpstr>
      <vt:lpstr>Hypothesis – Ultra-long fragments derive from genomic DNA of cells lysed during thawing</vt:lpstr>
      <vt:lpstr>Length distribution of ultra-long fragments is consistent in spun and unspun samples</vt:lpstr>
      <vt:lpstr>Combined fragment length clustering of Healthy and cancer samples (PCA)</vt:lpstr>
      <vt:lpstr>PowerPoint Presentation</vt:lpstr>
      <vt:lpstr>PC1-high long fragments exhibit DNASE1L3 CC end motif signautre; PC2-high fragments do not</vt:lpstr>
      <vt:lpstr>Methylation Cell of Origin (COO) of long fragments</vt:lpstr>
      <vt:lpstr>Methylation Cell of Origin (COO) of long fragments</vt:lpstr>
      <vt:lpstr>PC3 is defined by shortened cfDNA in cancer</vt:lpstr>
      <vt:lpstr>PC3 is defined by shortened cfDNA in cancer</vt:lpstr>
      <vt:lpstr>How does fragment shortening (PC3) relate to other features:</vt:lpstr>
      <vt:lpstr>Detection of CNA and cancer Cell of Origin converge on the same cases, irrespective of PC3 status</vt:lpstr>
      <vt:lpstr>DNASE1L3-associated fragmentation features are more strongly associated with total DNA levels than cancer DNA levels</vt:lpstr>
      <vt:lpstr>PC3-defined short fragments have similar immune:cancer ratio as typical fragments</vt:lpstr>
      <vt:lpstr>Conclusions and future directions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Kamila Vogltanzová</dc:creator>
  <cp:lastModifiedBy>Louise Batchelor</cp:lastModifiedBy>
  <cp:revision>14</cp:revision>
  <cp:lastPrinted>2022-02-07T17:32:53Z</cp:lastPrinted>
  <dcterms:created xsi:type="dcterms:W3CDTF">2024-01-18T14:21:29Z</dcterms:created>
  <dcterms:modified xsi:type="dcterms:W3CDTF">2024-02-28T13:47:17Z</dcterms:modified>
</cp:coreProperties>
</file>